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2"/>
  </p:notesMasterIdLst>
  <p:sldIdLst>
    <p:sldId id="256" r:id="rId2"/>
    <p:sldId id="279" r:id="rId3"/>
    <p:sldId id="270" r:id="rId4"/>
    <p:sldId id="281" r:id="rId5"/>
    <p:sldId id="261" r:id="rId6"/>
    <p:sldId id="275" r:id="rId7"/>
    <p:sldId id="263" r:id="rId8"/>
    <p:sldId id="260" r:id="rId9"/>
    <p:sldId id="267" r:id="rId10"/>
    <p:sldId id="266" r:id="rId11"/>
    <p:sldId id="262" r:id="rId12"/>
    <p:sldId id="285" r:id="rId13"/>
    <p:sldId id="286" r:id="rId14"/>
    <p:sldId id="288" r:id="rId15"/>
    <p:sldId id="283" r:id="rId16"/>
    <p:sldId id="296" r:id="rId17"/>
    <p:sldId id="269" r:id="rId18"/>
    <p:sldId id="277" r:id="rId19"/>
    <p:sldId id="307" r:id="rId20"/>
    <p:sldId id="308" r:id="rId21"/>
    <p:sldId id="291" r:id="rId22"/>
    <p:sldId id="280" r:id="rId23"/>
    <p:sldId id="289" r:id="rId24"/>
    <p:sldId id="278" r:id="rId25"/>
    <p:sldId id="304" r:id="rId26"/>
    <p:sldId id="311" r:id="rId27"/>
    <p:sldId id="305" r:id="rId28"/>
    <p:sldId id="313" r:id="rId29"/>
    <p:sldId id="314" r:id="rId30"/>
    <p:sldId id="315" r:id="rId31"/>
    <p:sldId id="316" r:id="rId32"/>
    <p:sldId id="310" r:id="rId33"/>
    <p:sldId id="309" r:id="rId34"/>
    <p:sldId id="282" r:id="rId35"/>
    <p:sldId id="293" r:id="rId36"/>
    <p:sldId id="294" r:id="rId37"/>
    <p:sldId id="295" r:id="rId38"/>
    <p:sldId id="317" r:id="rId39"/>
    <p:sldId id="312" r:id="rId40"/>
    <p:sldId id="31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lith S" initials="LS" lastIdx="3" clrIdx="0">
    <p:extLst>
      <p:ext uri="{19B8F6BF-5375-455C-9EA6-DF929625EA0E}">
        <p15:presenceInfo xmlns:p15="http://schemas.microsoft.com/office/powerpoint/2012/main" userId="d83bd6d4407596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4660"/>
  </p:normalViewPr>
  <p:slideViewPr>
    <p:cSldViewPr snapToGrid="0">
      <p:cViewPr varScale="1">
        <p:scale>
          <a:sx n="96" d="100"/>
          <a:sy n="96" d="100"/>
        </p:scale>
        <p:origin x="6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E79D4-252B-4C95-90F9-A74A29158865}" type="datetimeFigureOut">
              <a:rPr lang="en-US" smtClean="0"/>
              <a:t>11/13/2017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E461F-227B-4783-91B9-4C4B9EA3DB68}" type="slidenum">
              <a:rPr lang="en-US" smtClean="0"/>
              <a:t>‹#›</a:t>
            </a:fld>
            <a:endParaRPr lang="en-US"/>
          </a:p>
        </p:txBody>
      </p:sp>
    </p:spTree>
    <p:extLst>
      <p:ext uri="{BB962C8B-B14F-4D97-AF65-F5344CB8AC3E}">
        <p14:creationId xmlns:p14="http://schemas.microsoft.com/office/powerpoint/2010/main" val="423227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5339-33C6-499B-BB73-82DD9B022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16DC1D-7A76-4A94-A956-ACBF38B1A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17FE8C-10E4-4640-A474-072D6235B07C}"/>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EC914B29-C98C-46D0-A41A-0EBED3CEC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936A5-54CD-425D-8EAE-5B806D47A74C}"/>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90251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0800-1CB7-42B0-9E9A-9512CF4309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F4EF9B-1374-4CDB-A93D-2E6472C5D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CA736-261D-4880-9E40-C0A612FB48FA}"/>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96CB9544-87F0-4C77-99DB-536A1030D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7AFA-8EA6-4F60-BAEE-CFB5C0898150}"/>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2769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7F0294-8B77-4842-8FEB-481823FE8B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31CBCC-EA36-4967-AF6E-7123A43012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1511-4B7F-4316-92EE-CC12D6B1965F}"/>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3BF55390-5E11-4A01-BC26-46448FED1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87D63-4F0E-478C-806A-7AB0335E596B}"/>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902868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87DD-6F8D-4217-84F0-10DDCE49E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1F821-95AD-414C-984C-B667167350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B5441-A72B-44CF-981F-43CAE0A30042}"/>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C4D4D869-B407-4167-968A-4D35C6AA4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5D370-BF8E-40B6-BEEC-092D6287EA74}"/>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518023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AEAC-669C-442B-9583-1CBE70D1D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F74E99-2D04-41C4-8BEB-FC9AE8216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A06E74-B901-4846-80D0-679CD4B22916}"/>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05B191AC-5A01-4D6D-99BF-BAEE8C9FB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560B4-AFB0-4ED1-9B1E-08E59C623385}"/>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20695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71B3-4DBE-47C2-AB94-A5815EE42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4CFA21-51E3-4FFF-B508-9DBEB2D7BF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420CF-D5F4-4AA7-9EF6-C304A80834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575542-49D9-4857-A43D-60245A2D5B9A}"/>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6" name="Footer Placeholder 5">
            <a:extLst>
              <a:ext uri="{FF2B5EF4-FFF2-40B4-BE49-F238E27FC236}">
                <a16:creationId xmlns:a16="http://schemas.microsoft.com/office/drawing/2014/main" id="{4D8100C9-B500-44B7-8E71-D962A8997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D0FCE-FC1F-4CD2-9685-EBF52C3B7197}"/>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177553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F038-CAF7-4E15-BBB0-D9588A6355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323709-1FE8-4766-9A8D-D4D1C967C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0AD4F2-8809-468A-BA87-F97E67B39A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877676-C99F-4893-867A-7B2C63A27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CFC54-E2DE-4E28-AAA6-E89CCC247F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52362B-1EB8-4E96-B9E4-7A7005C2E482}"/>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8" name="Footer Placeholder 7">
            <a:extLst>
              <a:ext uri="{FF2B5EF4-FFF2-40B4-BE49-F238E27FC236}">
                <a16:creationId xmlns:a16="http://schemas.microsoft.com/office/drawing/2014/main" id="{50C34ABA-44B0-424F-B89E-6F4C555AB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5F9FB-EF6E-4512-B1DC-005745AA8F68}"/>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79265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853F-143E-4199-9CAD-F942628A71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197A0F-5860-4104-BC0C-12C0ADC2276D}"/>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4" name="Footer Placeholder 3">
            <a:extLst>
              <a:ext uri="{FF2B5EF4-FFF2-40B4-BE49-F238E27FC236}">
                <a16:creationId xmlns:a16="http://schemas.microsoft.com/office/drawing/2014/main" id="{3D227909-4E6E-48EC-A116-F9F77BCF5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1C448C-C331-42D8-97D1-6E1CA13725A7}"/>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8352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9B168-0F0B-47E4-AE23-22C4FDFC33C4}"/>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3" name="Footer Placeholder 2">
            <a:extLst>
              <a:ext uri="{FF2B5EF4-FFF2-40B4-BE49-F238E27FC236}">
                <a16:creationId xmlns:a16="http://schemas.microsoft.com/office/drawing/2014/main" id="{A40C960F-0060-4C95-84A6-C3C05BF2F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FC8C9-9D93-4FDF-8BAE-374C8D1C84B3}"/>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543121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ED69-E60F-427A-8F93-FB8221201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12E860-504C-4D40-8520-D05CC5DD8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E585F-E442-496A-905A-FE3EF3752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0D771-4667-433F-B038-FB0DEBAF8386}"/>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6" name="Footer Placeholder 5">
            <a:extLst>
              <a:ext uri="{FF2B5EF4-FFF2-40B4-BE49-F238E27FC236}">
                <a16:creationId xmlns:a16="http://schemas.microsoft.com/office/drawing/2014/main" id="{6C889426-C2B8-456B-B20F-16319DC0F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00DDF-F5AC-47E3-95CD-9B6057518856}"/>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16252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E77-A577-4702-B551-93B131924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7564AD-41B0-420E-8801-1F0874BE2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9871D-8B38-4786-A51C-577F89471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4E6B4-1C4A-48ED-BE21-BE0618EC8822}"/>
              </a:ext>
            </a:extLst>
          </p:cNvPr>
          <p:cNvSpPr>
            <a:spLocks noGrp="1"/>
          </p:cNvSpPr>
          <p:nvPr>
            <p:ph type="dt" sz="half" idx="10"/>
          </p:nvPr>
        </p:nvSpPr>
        <p:spPr/>
        <p:txBody>
          <a:bodyPr/>
          <a:lstStyle/>
          <a:p>
            <a:fld id="{91C3B79F-EC10-4F20-9362-C4544C73AAEC}" type="datetimeFigureOut">
              <a:rPr lang="en-US" smtClean="0"/>
              <a:t>11/13/2017</a:t>
            </a:fld>
            <a:endParaRPr lang="en-US"/>
          </a:p>
        </p:txBody>
      </p:sp>
      <p:sp>
        <p:nvSpPr>
          <p:cNvPr id="6" name="Footer Placeholder 5">
            <a:extLst>
              <a:ext uri="{FF2B5EF4-FFF2-40B4-BE49-F238E27FC236}">
                <a16:creationId xmlns:a16="http://schemas.microsoft.com/office/drawing/2014/main" id="{BDB6C3B7-F040-43B2-995A-CC2158E3B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59556-078F-4131-AEB3-59317B76114B}"/>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51329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9C225-39C5-4FBB-80F1-CDF35FA33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D1C5D0-0023-447F-A8C8-CB89E5A09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E4AB1-2CCB-4FA0-B5A1-F32FB803D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3B79F-EC10-4F20-9362-C4544C73AAEC}" type="datetimeFigureOut">
              <a:rPr lang="en-US" smtClean="0"/>
              <a:t>11/13/2017</a:t>
            </a:fld>
            <a:endParaRPr lang="en-US"/>
          </a:p>
        </p:txBody>
      </p:sp>
      <p:sp>
        <p:nvSpPr>
          <p:cNvPr id="5" name="Footer Placeholder 4">
            <a:extLst>
              <a:ext uri="{FF2B5EF4-FFF2-40B4-BE49-F238E27FC236}">
                <a16:creationId xmlns:a16="http://schemas.microsoft.com/office/drawing/2014/main" id="{6A8EC81C-7C47-4386-9E7C-78113E009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6E127-A9F2-4D21-B694-3F7490F9A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487AB-5E64-4EB2-944B-E435919D47D9}" type="slidenum">
              <a:rPr lang="en-US" smtClean="0"/>
              <a:t>‹#›</a:t>
            </a:fld>
            <a:endParaRPr lang="en-US"/>
          </a:p>
        </p:txBody>
      </p:sp>
    </p:spTree>
    <p:extLst>
      <p:ext uri="{BB962C8B-B14F-4D97-AF65-F5344CB8AC3E}">
        <p14:creationId xmlns:p14="http://schemas.microsoft.com/office/powerpoint/2010/main" val="112758037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435DCF-8C11-4FA5-AEA8-8E98E7D46411}"/>
              </a:ext>
            </a:extLst>
          </p:cNvPr>
          <p:cNvPicPr>
            <a:picLocks noChangeAspect="1"/>
          </p:cNvPicPr>
          <p:nvPr/>
        </p:nvPicPr>
        <p:blipFill rotWithShape="1">
          <a:blip r:embed="rId2">
            <a:extLst>
              <a:ext uri="{28A0092B-C50C-407E-A947-70E740481C1C}">
                <a14:useLocalDpi xmlns:a14="http://schemas.microsoft.com/office/drawing/2010/main" val="0"/>
              </a:ext>
            </a:extLst>
          </a:blip>
          <a:srcRect l="15420" r="2180"/>
          <a:stretch/>
        </p:blipFill>
        <p:spPr>
          <a:xfrm>
            <a:off x="20" y="10"/>
            <a:ext cx="7534636" cy="6857990"/>
          </a:xfrm>
          <a:prstGeom prst="rect">
            <a:avLst/>
          </a:prstGeom>
        </p:spPr>
      </p:pic>
      <p:sp>
        <p:nvSpPr>
          <p:cNvPr id="2" name="Title 1">
            <a:extLst>
              <a:ext uri="{FF2B5EF4-FFF2-40B4-BE49-F238E27FC236}">
                <a16:creationId xmlns:a16="http://schemas.microsoft.com/office/drawing/2014/main" id="{FBA4D502-952D-4071-8EF5-85FDF331E55D}"/>
              </a:ext>
            </a:extLst>
          </p:cNvPr>
          <p:cNvSpPr>
            <a:spLocks noGrp="1"/>
          </p:cNvSpPr>
          <p:nvPr>
            <p:ph type="ctrTitle"/>
          </p:nvPr>
        </p:nvSpPr>
        <p:spPr>
          <a:xfrm>
            <a:off x="7450665" y="1954531"/>
            <a:ext cx="4101251" cy="1035051"/>
          </a:xfrm>
          <a:noFill/>
        </p:spPr>
        <p:txBody>
          <a:bodyPr>
            <a:normAutofit/>
          </a:bodyPr>
          <a:lstStyle/>
          <a:p>
            <a:pPr algn="l"/>
            <a:r>
              <a:rPr lang="en-US" sz="4400" b="1" dirty="0">
                <a:solidFill>
                  <a:srgbClr val="0070C0"/>
                </a:solidFill>
                <a:latin typeface="Georgia" panose="02040502050405020303" pitchFamily="18" charset="0"/>
              </a:rPr>
              <a:t>Hou$e Price$</a:t>
            </a:r>
          </a:p>
        </p:txBody>
      </p:sp>
      <p:sp>
        <p:nvSpPr>
          <p:cNvPr id="3" name="Subtitle 2">
            <a:extLst>
              <a:ext uri="{FF2B5EF4-FFF2-40B4-BE49-F238E27FC236}">
                <a16:creationId xmlns:a16="http://schemas.microsoft.com/office/drawing/2014/main" id="{A1DA883F-F3B2-4B2A-B55F-3DD4B2A12B7D}"/>
              </a:ext>
            </a:extLst>
          </p:cNvPr>
          <p:cNvSpPr>
            <a:spLocks noGrp="1"/>
          </p:cNvSpPr>
          <p:nvPr>
            <p:ph type="subTitle" idx="1"/>
          </p:nvPr>
        </p:nvSpPr>
        <p:spPr>
          <a:xfrm>
            <a:off x="7492660" y="3384549"/>
            <a:ext cx="4017263" cy="1035051"/>
          </a:xfrm>
          <a:noFill/>
        </p:spPr>
        <p:txBody>
          <a:bodyPr>
            <a:normAutofit/>
          </a:bodyPr>
          <a:lstStyle/>
          <a:p>
            <a:pPr algn="l"/>
            <a:r>
              <a:rPr lang="en-US" sz="2000" b="1" dirty="0"/>
              <a:t>A MACHINE LEARNING PROJECT</a:t>
            </a:r>
          </a:p>
          <a:p>
            <a:r>
              <a:rPr lang="en-US" sz="2000" dirty="0">
                <a:solidFill>
                  <a:srgbClr val="0070C0"/>
                </a:solidFill>
              </a:rPr>
              <a:t>Gradient De$cendant$ </a:t>
            </a:r>
            <a:endParaRPr lang="en-US" sz="2000" b="1" dirty="0">
              <a:solidFill>
                <a:srgbClr val="0070C0"/>
              </a:solidFill>
            </a:endParaRPr>
          </a:p>
        </p:txBody>
      </p:sp>
    </p:spTree>
    <p:extLst>
      <p:ext uri="{BB962C8B-B14F-4D97-AF65-F5344CB8AC3E}">
        <p14:creationId xmlns:p14="http://schemas.microsoft.com/office/powerpoint/2010/main" val="279929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E39-6986-4FAA-9021-9EE41299F672}"/>
              </a:ext>
            </a:extLst>
          </p:cNvPr>
          <p:cNvSpPr>
            <a:spLocks noGrp="1"/>
          </p:cNvSpPr>
          <p:nvPr>
            <p:ph type="title"/>
          </p:nvPr>
        </p:nvSpPr>
        <p:spPr>
          <a:xfrm>
            <a:off x="279400" y="365125"/>
            <a:ext cx="11074400" cy="432397"/>
          </a:xfrm>
          <a:solidFill>
            <a:schemeClr val="bg1">
              <a:lumMod val="95000"/>
            </a:schemeClr>
          </a:solidFill>
        </p:spPr>
        <p:txBody>
          <a:bodyPr>
            <a:noAutofit/>
          </a:bodyPr>
          <a:lstStyle/>
          <a:p>
            <a:r>
              <a:rPr lang="en-US" sz="2800" b="1" dirty="0">
                <a:solidFill>
                  <a:srgbClr val="0070C0"/>
                </a:solidFill>
              </a:rPr>
              <a:t>Overall Quality &amp; Garage</a:t>
            </a:r>
          </a:p>
        </p:txBody>
      </p:sp>
      <p:pic>
        <p:nvPicPr>
          <p:cNvPr id="6" name="Content Placeholder 5" descr="A screenshot of a cell phone&#10;&#10;Description generated with high confidence">
            <a:extLst>
              <a:ext uri="{FF2B5EF4-FFF2-40B4-BE49-F238E27FC236}">
                <a16:creationId xmlns:a16="http://schemas.microsoft.com/office/drawing/2014/main" id="{1690824A-2836-43E3-BDBB-69560B6F04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5757" y="1382751"/>
            <a:ext cx="5684043" cy="4995746"/>
          </a:xfrm>
        </p:spPr>
      </p:pic>
      <p:pic>
        <p:nvPicPr>
          <p:cNvPr id="8" name="Content Placeholder 7" descr="A screenshot of a cell phone&#10;&#10;Description generated with high confidence">
            <a:extLst>
              <a:ext uri="{FF2B5EF4-FFF2-40B4-BE49-F238E27FC236}">
                <a16:creationId xmlns:a16="http://schemas.microsoft.com/office/drawing/2014/main" id="{6DD977E3-4D56-42A8-BDE4-A51C6EC5EE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5500" y="1278054"/>
            <a:ext cx="5448300" cy="4995746"/>
          </a:xfrm>
        </p:spPr>
      </p:pic>
    </p:spTree>
    <p:extLst>
      <p:ext uri="{BB962C8B-B14F-4D97-AF65-F5344CB8AC3E}">
        <p14:creationId xmlns:p14="http://schemas.microsoft.com/office/powerpoint/2010/main" val="12863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A08BABF-A34D-4F9D-8649-2DF544A5B06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Data Pre-processing</a:t>
            </a:r>
            <a:br>
              <a:rPr lang="en-US" sz="4000" dirty="0">
                <a:solidFill>
                  <a:schemeClr val="bg2"/>
                </a:solidFill>
              </a:rPr>
            </a:br>
            <a:r>
              <a:rPr lang="en-US" sz="1800" dirty="0">
                <a:solidFill>
                  <a:schemeClr val="bg2"/>
                </a:solidFill>
                <a:latin typeface="MV Boli" panose="02000500030200090000" pitchFamily="2" charset="0"/>
                <a:cs typeface="MV Boli" panose="02000500030200090000" pitchFamily="2" charset="0"/>
              </a:rPr>
              <a:t>I thought I told you to clean the basement!</a:t>
            </a:r>
            <a:endParaRPr lang="en-US" sz="1800" kern="1200" dirty="0">
              <a:solidFill>
                <a:schemeClr val="bg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0200189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683-798F-42EA-B43A-89EB3462EF45}"/>
              </a:ext>
            </a:extLst>
          </p:cNvPr>
          <p:cNvSpPr>
            <a:spLocks noGrp="1"/>
          </p:cNvSpPr>
          <p:nvPr>
            <p:ph type="title"/>
          </p:nvPr>
        </p:nvSpPr>
        <p:spPr>
          <a:xfrm>
            <a:off x="839788" y="365125"/>
            <a:ext cx="11250612" cy="511175"/>
          </a:xfrm>
          <a:solidFill>
            <a:schemeClr val="bg1">
              <a:lumMod val="95000"/>
            </a:schemeClr>
          </a:solidFill>
        </p:spPr>
        <p:txBody>
          <a:bodyPr>
            <a:normAutofit/>
          </a:bodyPr>
          <a:lstStyle/>
          <a:p>
            <a:r>
              <a:rPr lang="en-US" sz="2800" b="1" dirty="0">
                <a:solidFill>
                  <a:srgbClr val="0070C0"/>
                </a:solidFill>
              </a:rPr>
              <a:t>Missing Values</a:t>
            </a:r>
          </a:p>
        </p:txBody>
      </p:sp>
      <p:pic>
        <p:nvPicPr>
          <p:cNvPr id="8" name="Content Placeholder 5">
            <a:extLst>
              <a:ext uri="{FF2B5EF4-FFF2-40B4-BE49-F238E27FC236}">
                <a16:creationId xmlns:a16="http://schemas.microsoft.com/office/drawing/2014/main" id="{ABA6BD62-2713-4BED-8588-5A5018EA8BA7}"/>
              </a:ext>
            </a:extLst>
          </p:cNvPr>
          <p:cNvPicPr>
            <a:picLocks noGrp="1" noChangeAspect="1"/>
          </p:cNvPicPr>
          <p:nvPr>
            <p:ph sz="half" idx="2"/>
          </p:nvPr>
        </p:nvPicPr>
        <p:blipFill>
          <a:blip r:embed="rId2"/>
          <a:stretch>
            <a:fillRect/>
          </a:stretch>
        </p:blipFill>
        <p:spPr>
          <a:xfrm>
            <a:off x="1011238" y="1318570"/>
            <a:ext cx="7154862" cy="5399730"/>
          </a:xfrm>
          <a:prstGeom prst="rect">
            <a:avLst/>
          </a:prstGeom>
        </p:spPr>
      </p:pic>
      <p:sp>
        <p:nvSpPr>
          <p:cNvPr id="15" name="TextBox 14">
            <a:extLst>
              <a:ext uri="{FF2B5EF4-FFF2-40B4-BE49-F238E27FC236}">
                <a16:creationId xmlns:a16="http://schemas.microsoft.com/office/drawing/2014/main" id="{F4583FDA-BE0C-434F-9B5D-77E504E336B0}"/>
              </a:ext>
            </a:extLst>
          </p:cNvPr>
          <p:cNvSpPr txBox="1"/>
          <p:nvPr/>
        </p:nvSpPr>
        <p:spPr>
          <a:xfrm>
            <a:off x="8013700" y="4170681"/>
            <a:ext cx="3371850" cy="646331"/>
          </a:xfrm>
          <a:prstGeom prst="rect">
            <a:avLst/>
          </a:prstGeom>
          <a:noFill/>
        </p:spPr>
        <p:txBody>
          <a:bodyPr wrap="square" rtlCol="0">
            <a:spAutoFit/>
          </a:bodyPr>
          <a:lstStyle/>
          <a:p>
            <a:pPr marL="342900" indent="-342900">
              <a:buFont typeface="+mj-lt"/>
              <a:buAutoNum type="arabicPeriod"/>
            </a:pPr>
            <a:r>
              <a:rPr lang="en-US" dirty="0"/>
              <a:t>Categorical values to “None”</a:t>
            </a:r>
          </a:p>
          <a:p>
            <a:pPr marL="342900" indent="-342900">
              <a:buFont typeface="+mj-lt"/>
              <a:buAutoNum type="arabicPeriod"/>
            </a:pPr>
            <a:r>
              <a:rPr lang="en-US" dirty="0"/>
              <a:t>Quantitative values to 0</a:t>
            </a:r>
          </a:p>
        </p:txBody>
      </p:sp>
      <p:graphicFrame>
        <p:nvGraphicFramePr>
          <p:cNvPr id="16" name="Table 15">
            <a:extLst>
              <a:ext uri="{FF2B5EF4-FFF2-40B4-BE49-F238E27FC236}">
                <a16:creationId xmlns:a16="http://schemas.microsoft.com/office/drawing/2014/main" id="{ABECE236-5DC7-48D2-9B78-C40A29238D93}"/>
              </a:ext>
            </a:extLst>
          </p:cNvPr>
          <p:cNvGraphicFramePr>
            <a:graphicFrameLocks noGrp="1"/>
          </p:cNvGraphicFramePr>
          <p:nvPr>
            <p:extLst>
              <p:ext uri="{D42A27DB-BD31-4B8C-83A1-F6EECF244321}">
                <p14:modId xmlns:p14="http://schemas.microsoft.com/office/powerpoint/2010/main" val="3991594833"/>
              </p:ext>
            </p:extLst>
          </p:nvPr>
        </p:nvGraphicFramePr>
        <p:xfrm>
          <a:off x="8302487" y="1455284"/>
          <a:ext cx="2637183" cy="1973717"/>
        </p:xfrm>
        <a:graphic>
          <a:graphicData uri="http://schemas.openxmlformats.org/drawingml/2006/table">
            <a:tbl>
              <a:tblPr>
                <a:tableStyleId>{5C22544A-7EE6-4342-B048-85BDC9FD1C3A}</a:tableStyleId>
              </a:tblPr>
              <a:tblGrid>
                <a:gridCol w="1456156">
                  <a:extLst>
                    <a:ext uri="{9D8B030D-6E8A-4147-A177-3AD203B41FA5}">
                      <a16:colId xmlns:a16="http://schemas.microsoft.com/office/drawing/2014/main" val="3815070845"/>
                    </a:ext>
                  </a:extLst>
                </a:gridCol>
                <a:gridCol w="1181027">
                  <a:extLst>
                    <a:ext uri="{9D8B030D-6E8A-4147-A177-3AD203B41FA5}">
                      <a16:colId xmlns:a16="http://schemas.microsoft.com/office/drawing/2014/main" val="761188252"/>
                    </a:ext>
                  </a:extLst>
                </a:gridCol>
              </a:tblGrid>
              <a:tr h="248428">
                <a:tc>
                  <a:txBody>
                    <a:bodyPr/>
                    <a:lstStyle/>
                    <a:p>
                      <a:pPr algn="l" fontAlgn="b"/>
                      <a:r>
                        <a:rPr lang="en-US" sz="1100" b="1" u="none" strike="noStrike" dirty="0">
                          <a:effectLst/>
                        </a:rPr>
                        <a:t>Variable</a:t>
                      </a:r>
                      <a:endParaRPr lang="en-US" sz="1100" b="1" i="0" u="none" strike="noStrike" dirty="0">
                        <a:solidFill>
                          <a:srgbClr val="000000"/>
                        </a:solidFill>
                        <a:effectLst/>
                        <a:latin typeface="Calibri" panose="020F0502020204030204" pitchFamily="34" charset="0"/>
                      </a:endParaRPr>
                    </a:p>
                  </a:txBody>
                  <a:tcPr marL="6350" marR="6350" marT="6350" marB="0" anchor="b">
                    <a:solidFill>
                      <a:schemeClr val="accent1">
                        <a:lumMod val="60000"/>
                        <a:lumOff val="40000"/>
                      </a:schemeClr>
                    </a:solidFill>
                  </a:tcPr>
                </a:tc>
                <a:tc>
                  <a:txBody>
                    <a:bodyPr/>
                    <a:lstStyle/>
                    <a:p>
                      <a:pPr algn="l" fontAlgn="b"/>
                      <a:r>
                        <a:rPr lang="en-US" sz="1100" b="1" u="none" strike="noStrike" dirty="0">
                          <a:effectLst/>
                        </a:rPr>
                        <a:t>Missing</a:t>
                      </a:r>
                      <a:endParaRPr lang="en-US" sz="1100" b="1" i="0" u="none" strike="noStrike" dirty="0">
                        <a:solidFill>
                          <a:srgbClr val="000000"/>
                        </a:solidFill>
                        <a:effectLst/>
                        <a:latin typeface="Calibri" panose="020F0502020204030204" pitchFamily="34" charset="0"/>
                      </a:endParaRPr>
                    </a:p>
                  </a:txBody>
                  <a:tcPr marL="6350" marR="6350" marT="6350" marB="0" anchor="b">
                    <a:solidFill>
                      <a:schemeClr val="accent1">
                        <a:lumMod val="60000"/>
                        <a:lumOff val="40000"/>
                      </a:schemeClr>
                    </a:solidFill>
                  </a:tcPr>
                </a:tc>
                <a:extLst>
                  <a:ext uri="{0D108BD9-81ED-4DB2-BD59-A6C34878D82A}">
                    <a16:rowId xmlns:a16="http://schemas.microsoft.com/office/drawing/2014/main" val="3492616102"/>
                  </a:ext>
                </a:extLst>
              </a:tr>
              <a:tr h="234721">
                <a:tc>
                  <a:txBody>
                    <a:bodyPr/>
                    <a:lstStyle/>
                    <a:p>
                      <a:pPr algn="l" fontAlgn="b"/>
                      <a:r>
                        <a:rPr lang="en-US" sz="1100" u="none" strike="noStrike" dirty="0" err="1">
                          <a:effectLst/>
                        </a:rPr>
                        <a:t>PoolQC</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1453</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6062966"/>
                  </a:ext>
                </a:extLst>
              </a:tr>
              <a:tr h="248428">
                <a:tc>
                  <a:txBody>
                    <a:bodyPr/>
                    <a:lstStyle/>
                    <a:p>
                      <a:pPr algn="l" fontAlgn="b"/>
                      <a:r>
                        <a:rPr lang="en-US" sz="1100" u="none" strike="noStrike" dirty="0" err="1">
                          <a:effectLst/>
                        </a:rPr>
                        <a:t>MiscFeature</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1406</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3920938786"/>
                  </a:ext>
                </a:extLst>
              </a:tr>
              <a:tr h="248428">
                <a:tc>
                  <a:txBody>
                    <a:bodyPr/>
                    <a:lstStyle/>
                    <a:p>
                      <a:pPr algn="l" fontAlgn="b"/>
                      <a:r>
                        <a:rPr lang="en-US" sz="1100" u="none" strike="noStrike">
                          <a:effectLst/>
                        </a:rPr>
                        <a:t>Alley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1369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45851911"/>
                  </a:ext>
                </a:extLst>
              </a:tr>
              <a:tr h="248428">
                <a:tc>
                  <a:txBody>
                    <a:bodyPr/>
                    <a:lstStyle/>
                    <a:p>
                      <a:pPr algn="l" fontAlgn="b"/>
                      <a:r>
                        <a:rPr lang="en-US" sz="1100" u="none" strike="noStrike">
                          <a:effectLst/>
                        </a:rPr>
                        <a:t>Fence</a:t>
                      </a:r>
                      <a:endParaRPr lang="en-US" sz="1100" b="0" i="0" u="none" strike="noStrike">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1179</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739765717"/>
                  </a:ext>
                </a:extLst>
              </a:tr>
              <a:tr h="248428">
                <a:tc>
                  <a:txBody>
                    <a:bodyPr/>
                    <a:lstStyle/>
                    <a:p>
                      <a:pPr algn="l" fontAlgn="b"/>
                      <a:r>
                        <a:rPr lang="en-US" sz="1100" u="none" strike="noStrike">
                          <a:effectLst/>
                        </a:rPr>
                        <a:t>FireplaceQu</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1179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2230653"/>
                  </a:ext>
                </a:extLst>
              </a:tr>
              <a:tr h="248428">
                <a:tc>
                  <a:txBody>
                    <a:bodyPr/>
                    <a:lstStyle/>
                    <a:p>
                      <a:pPr algn="l" fontAlgn="b"/>
                      <a:r>
                        <a:rPr lang="en-US" sz="1100" u="none" strike="noStrike" dirty="0" err="1">
                          <a:effectLst/>
                        </a:rPr>
                        <a:t>LotFrontage</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259</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3731108153"/>
                  </a:ext>
                </a:extLst>
              </a:tr>
              <a:tr h="248428">
                <a:tc>
                  <a:txBody>
                    <a:bodyPr/>
                    <a:lstStyle/>
                    <a:p>
                      <a:pPr algn="l" fontAlgn="b"/>
                      <a:r>
                        <a:rPr lang="en-US" sz="1100" u="none" strike="noStrike">
                          <a:effectLst/>
                        </a:rPr>
                        <a:t>GargeType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2638788"/>
                  </a:ext>
                </a:extLst>
              </a:tr>
            </a:tbl>
          </a:graphicData>
        </a:graphic>
      </p:graphicFrame>
    </p:spTree>
    <p:extLst>
      <p:ext uri="{BB962C8B-B14F-4D97-AF65-F5344CB8AC3E}">
        <p14:creationId xmlns:p14="http://schemas.microsoft.com/office/powerpoint/2010/main" val="340449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683-798F-42EA-B43A-89EB3462EF45}"/>
              </a:ext>
            </a:extLst>
          </p:cNvPr>
          <p:cNvSpPr>
            <a:spLocks noGrp="1"/>
          </p:cNvSpPr>
          <p:nvPr>
            <p:ph type="title"/>
          </p:nvPr>
        </p:nvSpPr>
        <p:spPr>
          <a:xfrm>
            <a:off x="839788" y="365125"/>
            <a:ext cx="11250612" cy="606425"/>
          </a:xfrm>
          <a:solidFill>
            <a:schemeClr val="bg1">
              <a:lumMod val="95000"/>
            </a:schemeClr>
          </a:solidFill>
        </p:spPr>
        <p:txBody>
          <a:bodyPr>
            <a:normAutofit/>
          </a:bodyPr>
          <a:lstStyle/>
          <a:p>
            <a:r>
              <a:rPr lang="en-US" sz="2800" b="1" dirty="0">
                <a:solidFill>
                  <a:srgbClr val="0070C0"/>
                </a:solidFill>
              </a:rPr>
              <a:t>Missing Values</a:t>
            </a:r>
          </a:p>
        </p:txBody>
      </p:sp>
      <p:sp>
        <p:nvSpPr>
          <p:cNvPr id="3" name="Text Placeholder 2">
            <a:extLst>
              <a:ext uri="{FF2B5EF4-FFF2-40B4-BE49-F238E27FC236}">
                <a16:creationId xmlns:a16="http://schemas.microsoft.com/office/drawing/2014/main" id="{8B281D6B-49B4-4844-BE3F-BEAB4D279AFB}"/>
              </a:ext>
            </a:extLst>
          </p:cNvPr>
          <p:cNvSpPr>
            <a:spLocks noGrp="1"/>
          </p:cNvSpPr>
          <p:nvPr>
            <p:ph type="body" idx="1"/>
          </p:nvPr>
        </p:nvSpPr>
        <p:spPr>
          <a:xfrm>
            <a:off x="836612" y="1337020"/>
            <a:ext cx="5157787" cy="414337"/>
          </a:xfrm>
          <a:solidFill>
            <a:schemeClr val="bg1">
              <a:lumMod val="95000"/>
            </a:schemeClr>
          </a:solidFill>
        </p:spPr>
        <p:txBody>
          <a:bodyPr>
            <a:normAutofit lnSpcReduction="10000"/>
          </a:bodyPr>
          <a:lstStyle/>
          <a:p>
            <a:pPr algn="ctr"/>
            <a:r>
              <a:rPr lang="en-US" dirty="0">
                <a:solidFill>
                  <a:srgbClr val="0070C0"/>
                </a:solidFill>
              </a:rPr>
              <a:t>Before</a:t>
            </a:r>
          </a:p>
        </p:txBody>
      </p:sp>
      <p:sp>
        <p:nvSpPr>
          <p:cNvPr id="5" name="Text Placeholder 4">
            <a:extLst>
              <a:ext uri="{FF2B5EF4-FFF2-40B4-BE49-F238E27FC236}">
                <a16:creationId xmlns:a16="http://schemas.microsoft.com/office/drawing/2014/main" id="{F16C53F2-C53D-4DCD-BB4C-BA65D4B784E2}"/>
              </a:ext>
            </a:extLst>
          </p:cNvPr>
          <p:cNvSpPr>
            <a:spLocks noGrp="1"/>
          </p:cNvSpPr>
          <p:nvPr>
            <p:ph type="body" sz="quarter" idx="3"/>
          </p:nvPr>
        </p:nvSpPr>
        <p:spPr>
          <a:xfrm>
            <a:off x="6197603" y="1337020"/>
            <a:ext cx="5183188" cy="411956"/>
          </a:xfrm>
          <a:solidFill>
            <a:schemeClr val="bg1">
              <a:lumMod val="95000"/>
            </a:schemeClr>
          </a:solidFill>
        </p:spPr>
        <p:txBody>
          <a:bodyPr>
            <a:normAutofit lnSpcReduction="10000"/>
          </a:bodyPr>
          <a:lstStyle/>
          <a:p>
            <a:pPr algn="ctr"/>
            <a:r>
              <a:rPr lang="en-US" dirty="0">
                <a:solidFill>
                  <a:srgbClr val="0070C0"/>
                </a:solidFill>
              </a:rPr>
              <a:t>After</a:t>
            </a:r>
          </a:p>
        </p:txBody>
      </p:sp>
      <p:pic>
        <p:nvPicPr>
          <p:cNvPr id="8" name="Content Placeholder 5">
            <a:extLst>
              <a:ext uri="{FF2B5EF4-FFF2-40B4-BE49-F238E27FC236}">
                <a16:creationId xmlns:a16="http://schemas.microsoft.com/office/drawing/2014/main" id="{ABA6BD62-2713-4BED-8588-5A5018EA8BA7}"/>
              </a:ext>
            </a:extLst>
          </p:cNvPr>
          <p:cNvPicPr>
            <a:picLocks noGrp="1" noChangeAspect="1"/>
          </p:cNvPicPr>
          <p:nvPr>
            <p:ph sz="half" idx="2"/>
          </p:nvPr>
        </p:nvPicPr>
        <p:blipFill>
          <a:blip r:embed="rId2"/>
          <a:stretch>
            <a:fillRect/>
          </a:stretch>
        </p:blipFill>
        <p:spPr>
          <a:xfrm>
            <a:off x="839788" y="2362200"/>
            <a:ext cx="5157787" cy="3892550"/>
          </a:xfrm>
          <a:prstGeom prst="rect">
            <a:avLst/>
          </a:prstGeom>
        </p:spPr>
      </p:pic>
      <p:pic>
        <p:nvPicPr>
          <p:cNvPr id="4" name="Content Placeholder 3">
            <a:extLst>
              <a:ext uri="{FF2B5EF4-FFF2-40B4-BE49-F238E27FC236}">
                <a16:creationId xmlns:a16="http://schemas.microsoft.com/office/drawing/2014/main" id="{414AD04B-3729-423D-9530-DFF958339543}"/>
              </a:ext>
            </a:extLst>
          </p:cNvPr>
          <p:cNvPicPr>
            <a:picLocks noGrp="1" noChangeAspect="1"/>
          </p:cNvPicPr>
          <p:nvPr>
            <p:ph sz="quarter" idx="4"/>
          </p:nvPr>
        </p:nvPicPr>
        <p:blipFill>
          <a:blip r:embed="rId3"/>
          <a:stretch>
            <a:fillRect/>
          </a:stretch>
        </p:blipFill>
        <p:spPr>
          <a:xfrm>
            <a:off x="6081993" y="2531165"/>
            <a:ext cx="5930157" cy="3723586"/>
          </a:xfrm>
          <a:prstGeom prst="rect">
            <a:avLst/>
          </a:prstGeom>
        </p:spPr>
      </p:pic>
    </p:spTree>
    <p:extLst>
      <p:ext uri="{BB962C8B-B14F-4D97-AF65-F5344CB8AC3E}">
        <p14:creationId xmlns:p14="http://schemas.microsoft.com/office/powerpoint/2010/main" val="18147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270B-B8E8-43F5-873B-012CA55CB05F}"/>
              </a:ext>
            </a:extLst>
          </p:cNvPr>
          <p:cNvSpPr>
            <a:spLocks noGrp="1"/>
          </p:cNvSpPr>
          <p:nvPr>
            <p:ph type="title"/>
          </p:nvPr>
        </p:nvSpPr>
        <p:spPr>
          <a:xfrm>
            <a:off x="838200" y="365125"/>
            <a:ext cx="10515600" cy="619125"/>
          </a:xfrm>
          <a:solidFill>
            <a:schemeClr val="bg1">
              <a:lumMod val="95000"/>
            </a:schemeClr>
          </a:solidFill>
        </p:spPr>
        <p:txBody>
          <a:bodyPr>
            <a:normAutofit/>
          </a:bodyPr>
          <a:lstStyle/>
          <a:p>
            <a:r>
              <a:rPr lang="en-US" sz="2800" b="1" dirty="0">
                <a:solidFill>
                  <a:srgbClr val="0070C0"/>
                </a:solidFill>
              </a:rPr>
              <a:t>Mice Imputations</a:t>
            </a:r>
          </a:p>
        </p:txBody>
      </p:sp>
      <p:pic>
        <p:nvPicPr>
          <p:cNvPr id="7" name="Picture 6">
            <a:extLst>
              <a:ext uri="{FF2B5EF4-FFF2-40B4-BE49-F238E27FC236}">
                <a16:creationId xmlns:a16="http://schemas.microsoft.com/office/drawing/2014/main" id="{CE9A7683-F99B-4BB9-9D5B-35E7978E378E}"/>
              </a:ext>
            </a:extLst>
          </p:cNvPr>
          <p:cNvPicPr>
            <a:picLocks noChangeAspect="1"/>
          </p:cNvPicPr>
          <p:nvPr/>
        </p:nvPicPr>
        <p:blipFill>
          <a:blip r:embed="rId2"/>
          <a:stretch>
            <a:fillRect/>
          </a:stretch>
        </p:blipFill>
        <p:spPr>
          <a:xfrm>
            <a:off x="6705819" y="1987827"/>
            <a:ext cx="5425137" cy="3849756"/>
          </a:xfrm>
          <a:prstGeom prst="rect">
            <a:avLst/>
          </a:prstGeom>
        </p:spPr>
      </p:pic>
      <p:pic>
        <p:nvPicPr>
          <p:cNvPr id="8" name="Picture 7">
            <a:extLst>
              <a:ext uri="{FF2B5EF4-FFF2-40B4-BE49-F238E27FC236}">
                <a16:creationId xmlns:a16="http://schemas.microsoft.com/office/drawing/2014/main" id="{AF727EA7-E212-44DB-9F3D-B2D87E3B9E1C}"/>
              </a:ext>
            </a:extLst>
          </p:cNvPr>
          <p:cNvPicPr>
            <a:picLocks noChangeAspect="1"/>
          </p:cNvPicPr>
          <p:nvPr/>
        </p:nvPicPr>
        <p:blipFill>
          <a:blip r:embed="rId3"/>
          <a:stretch>
            <a:fillRect/>
          </a:stretch>
        </p:blipFill>
        <p:spPr>
          <a:xfrm>
            <a:off x="712690" y="1129235"/>
            <a:ext cx="5810912" cy="5147054"/>
          </a:xfrm>
          <a:prstGeom prst="rect">
            <a:avLst/>
          </a:prstGeom>
        </p:spPr>
      </p:pic>
    </p:spTree>
    <p:extLst>
      <p:ext uri="{BB962C8B-B14F-4D97-AF65-F5344CB8AC3E}">
        <p14:creationId xmlns:p14="http://schemas.microsoft.com/office/powerpoint/2010/main" val="24214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52D5-F627-47E7-8DA6-4AEC5AEF2181}"/>
              </a:ext>
            </a:extLst>
          </p:cNvPr>
          <p:cNvSpPr>
            <a:spLocks noGrp="1"/>
          </p:cNvSpPr>
          <p:nvPr>
            <p:ph type="title"/>
          </p:nvPr>
        </p:nvSpPr>
        <p:spPr>
          <a:xfrm>
            <a:off x="838200" y="365125"/>
            <a:ext cx="10515600" cy="657225"/>
          </a:xfrm>
          <a:solidFill>
            <a:schemeClr val="bg1">
              <a:lumMod val="95000"/>
            </a:schemeClr>
          </a:solidFill>
        </p:spPr>
        <p:txBody>
          <a:bodyPr>
            <a:normAutofit/>
          </a:bodyPr>
          <a:lstStyle/>
          <a:p>
            <a:r>
              <a:rPr lang="en-US" sz="2800" b="1" dirty="0">
                <a:solidFill>
                  <a:srgbClr val="0070C0"/>
                </a:solidFill>
              </a:rPr>
              <a:t>Pre-Processing</a:t>
            </a:r>
          </a:p>
        </p:txBody>
      </p:sp>
      <p:sp>
        <p:nvSpPr>
          <p:cNvPr id="3" name="Content Placeholder 2">
            <a:extLst>
              <a:ext uri="{FF2B5EF4-FFF2-40B4-BE49-F238E27FC236}">
                <a16:creationId xmlns:a16="http://schemas.microsoft.com/office/drawing/2014/main" id="{9A167EDC-842F-4B0A-AC6A-351F61630CAB}"/>
              </a:ext>
            </a:extLst>
          </p:cNvPr>
          <p:cNvSpPr>
            <a:spLocks noGrp="1"/>
          </p:cNvSpPr>
          <p:nvPr>
            <p:ph idx="1"/>
          </p:nvPr>
        </p:nvSpPr>
        <p:spPr>
          <a:xfrm>
            <a:off x="838200" y="1454150"/>
            <a:ext cx="10515600" cy="4722813"/>
          </a:xfrm>
        </p:spPr>
        <p:txBody>
          <a:bodyPr>
            <a:normAutofit/>
          </a:bodyPr>
          <a:lstStyle/>
          <a:p>
            <a:r>
              <a:rPr lang="en-US" sz="2000" dirty="0" err="1"/>
              <a:t>SalePrice</a:t>
            </a:r>
            <a:r>
              <a:rPr lang="en-US" sz="2000" dirty="0"/>
              <a:t> transformation – LOG value</a:t>
            </a:r>
          </a:p>
          <a:p>
            <a:r>
              <a:rPr lang="en-US" sz="2000" dirty="0"/>
              <a:t>Skewness  </a:t>
            </a:r>
          </a:p>
          <a:p>
            <a:pPr lvl="1">
              <a:buFont typeface="Wingdings" panose="05000000000000000000" pitchFamily="2" charset="2"/>
              <a:buChar char="Ø"/>
            </a:pPr>
            <a:r>
              <a:rPr lang="en-US" sz="1600" dirty="0"/>
              <a:t>Scale all the variables with skewness above 0.75</a:t>
            </a:r>
            <a:endParaRPr lang="en-US" sz="1800" dirty="0"/>
          </a:p>
          <a:p>
            <a:r>
              <a:rPr lang="en-US" sz="1800" dirty="0"/>
              <a:t>New features</a:t>
            </a:r>
          </a:p>
          <a:p>
            <a:pPr lvl="1">
              <a:buFont typeface="Wingdings" panose="05000000000000000000" pitchFamily="2" charset="2"/>
              <a:buChar char="Ø"/>
            </a:pPr>
            <a:r>
              <a:rPr lang="en-US" sz="1800" dirty="0"/>
              <a:t>IsRemodeled (0 or 1)</a:t>
            </a:r>
          </a:p>
          <a:p>
            <a:pPr lvl="1">
              <a:buFont typeface="Wingdings" panose="05000000000000000000" pitchFamily="2" charset="2"/>
              <a:buChar char="Ø"/>
            </a:pPr>
            <a:r>
              <a:rPr lang="en-US" sz="1800" dirty="0"/>
              <a:t>QtrSold = </a:t>
            </a:r>
            <a:r>
              <a:rPr lang="en-US" sz="1800" dirty="0" err="1"/>
              <a:t>MoSold</a:t>
            </a:r>
            <a:r>
              <a:rPr lang="en-US" sz="1800" dirty="0"/>
              <a:t> / 3</a:t>
            </a:r>
          </a:p>
          <a:p>
            <a:pPr lvl="1">
              <a:buFont typeface="Wingdings" panose="05000000000000000000" pitchFamily="2" charset="2"/>
              <a:buChar char="Ø"/>
            </a:pPr>
            <a:r>
              <a:rPr lang="en-US" sz="1800" dirty="0"/>
              <a:t>TotalSF = </a:t>
            </a:r>
            <a:r>
              <a:rPr lang="en-US" sz="1800" dirty="0" err="1"/>
              <a:t>TotalBsmtSF</a:t>
            </a:r>
            <a:r>
              <a:rPr lang="en-US" sz="1800" dirty="0"/>
              <a:t> + </a:t>
            </a:r>
            <a:r>
              <a:rPr lang="en-US" sz="1800" dirty="0" err="1"/>
              <a:t>GrLivArea</a:t>
            </a:r>
            <a:r>
              <a:rPr lang="en-US" sz="1800" dirty="0"/>
              <a:t> + </a:t>
            </a:r>
            <a:r>
              <a:rPr lang="en-US" sz="1800" dirty="0" err="1"/>
              <a:t>GarageArea</a:t>
            </a:r>
            <a:endParaRPr lang="en-US" sz="1800" dirty="0"/>
          </a:p>
          <a:p>
            <a:r>
              <a:rPr lang="en-US" sz="1800" dirty="0"/>
              <a:t>Sale Condition - Normal</a:t>
            </a:r>
          </a:p>
          <a:p>
            <a:r>
              <a:rPr lang="en-US" sz="1800" dirty="0"/>
              <a:t>Data correction</a:t>
            </a:r>
          </a:p>
          <a:p>
            <a:pPr lvl="1">
              <a:buFont typeface="Wingdings" panose="05000000000000000000" pitchFamily="2" charset="2"/>
              <a:buChar char="Ø"/>
            </a:pPr>
            <a:r>
              <a:rPr lang="en-US" sz="1800" dirty="0"/>
              <a:t>GarageYrBlt  in Test Data</a:t>
            </a:r>
          </a:p>
        </p:txBody>
      </p:sp>
    </p:spTree>
    <p:extLst>
      <p:ext uri="{BB962C8B-B14F-4D97-AF65-F5344CB8AC3E}">
        <p14:creationId xmlns:p14="http://schemas.microsoft.com/office/powerpoint/2010/main" val="164906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ED405-86D0-4C5D-BBED-578838102074}"/>
              </a:ext>
            </a:extLst>
          </p:cNvPr>
          <p:cNvSpPr>
            <a:spLocks noGrp="1"/>
          </p:cNvSpPr>
          <p:nvPr>
            <p:ph idx="1"/>
          </p:nvPr>
        </p:nvSpPr>
        <p:spPr>
          <a:xfrm>
            <a:off x="838200" y="1272209"/>
            <a:ext cx="10515600" cy="4717774"/>
          </a:xfrm>
        </p:spPr>
        <p:txBody>
          <a:bodyPr>
            <a:normAutofit/>
          </a:bodyPr>
          <a:lstStyle/>
          <a:p>
            <a:r>
              <a:rPr lang="en-US" sz="2000" dirty="0" err="1"/>
              <a:t>Anova</a:t>
            </a:r>
            <a:endParaRPr lang="en-US" sz="2000" dirty="0"/>
          </a:p>
          <a:p>
            <a:pPr lvl="1">
              <a:buFont typeface="Wingdings" panose="05000000000000000000" pitchFamily="2" charset="2"/>
              <a:buChar char="Ø"/>
            </a:pPr>
            <a:r>
              <a:rPr lang="en-US" sz="1600" dirty="0"/>
              <a:t>Street was found not to be significant and so dropped from the dataset</a:t>
            </a:r>
          </a:p>
          <a:p>
            <a:pPr lvl="1">
              <a:buFont typeface="Wingdings" panose="05000000000000000000" pitchFamily="2" charset="2"/>
              <a:buChar char="Ø"/>
            </a:pPr>
            <a:r>
              <a:rPr lang="en-US" sz="1600" dirty="0" err="1"/>
              <a:t>GarageType</a:t>
            </a:r>
            <a:r>
              <a:rPr lang="en-US" sz="1600" dirty="0"/>
              <a:t> , </a:t>
            </a:r>
            <a:r>
              <a:rPr lang="en-US" sz="1600" dirty="0" err="1"/>
              <a:t>GarageFinish</a:t>
            </a:r>
            <a:r>
              <a:rPr lang="en-US" sz="1600" dirty="0"/>
              <a:t> and Garage Condition are more significant in predicting sale price</a:t>
            </a:r>
          </a:p>
          <a:p>
            <a:pPr lvl="2">
              <a:buFont typeface="Wingdings" panose="05000000000000000000" pitchFamily="2" charset="2"/>
              <a:buChar char="Ø"/>
            </a:pPr>
            <a:r>
              <a:rPr lang="en-US" sz="1200" dirty="0"/>
              <a:t>Interaction between </a:t>
            </a:r>
            <a:r>
              <a:rPr lang="en-US" sz="1200" dirty="0" err="1"/>
              <a:t>GarageType</a:t>
            </a:r>
            <a:r>
              <a:rPr lang="en-US" sz="1200" dirty="0"/>
              <a:t> and Garage Finish had a significant p-value</a:t>
            </a:r>
          </a:p>
          <a:p>
            <a:r>
              <a:rPr lang="en-US" sz="2000" dirty="0"/>
              <a:t>Correlation plot</a:t>
            </a:r>
          </a:p>
          <a:p>
            <a:pPr lvl="1">
              <a:buFont typeface="Wingdings" panose="05000000000000000000" pitchFamily="2" charset="2"/>
              <a:buChar char="Ø"/>
            </a:pPr>
            <a:r>
              <a:rPr lang="en-US" sz="1600" dirty="0"/>
              <a:t>Sales price has strong correlation with Overall quality, </a:t>
            </a:r>
            <a:r>
              <a:rPr lang="en-US" sz="1600" dirty="0" err="1"/>
              <a:t>TotalBsmtArea</a:t>
            </a:r>
            <a:r>
              <a:rPr lang="en-US" sz="1600" dirty="0"/>
              <a:t>, x1stFlrSE, </a:t>
            </a:r>
            <a:r>
              <a:rPr lang="en-US" sz="1600" dirty="0" err="1"/>
              <a:t>GrliviArea</a:t>
            </a:r>
            <a:r>
              <a:rPr lang="en-US" sz="1600" dirty="0"/>
              <a:t>, </a:t>
            </a:r>
            <a:r>
              <a:rPr lang="en-US" sz="1600" dirty="0" err="1"/>
              <a:t>Fullbath</a:t>
            </a:r>
            <a:r>
              <a:rPr lang="en-US" sz="1600" dirty="0"/>
              <a:t>, </a:t>
            </a:r>
            <a:r>
              <a:rPr lang="en-US" sz="1600" dirty="0" err="1"/>
              <a:t>TotalRoom</a:t>
            </a:r>
            <a:r>
              <a:rPr lang="en-US" sz="1600" dirty="0"/>
              <a:t>, </a:t>
            </a:r>
            <a:r>
              <a:rPr lang="en-US" sz="1600" dirty="0" err="1"/>
              <a:t>CarGarage</a:t>
            </a:r>
            <a:r>
              <a:rPr lang="en-US" sz="1600" dirty="0"/>
              <a:t>, </a:t>
            </a:r>
            <a:r>
              <a:rPr lang="en-US" sz="1600" dirty="0" err="1"/>
              <a:t>GarageArea</a:t>
            </a:r>
            <a:endParaRPr lang="en-US" sz="1600" dirty="0"/>
          </a:p>
          <a:p>
            <a:pPr lvl="1">
              <a:buFont typeface="Wingdings" panose="05000000000000000000" pitchFamily="2" charset="2"/>
              <a:buChar char="Ø"/>
            </a:pPr>
            <a:r>
              <a:rPr lang="en-US" sz="1600" dirty="0"/>
              <a:t>Sale price has a second level correlation with year built, year remodeled, </a:t>
            </a:r>
            <a:r>
              <a:rPr lang="en-US" sz="1600" dirty="0" err="1"/>
              <a:t>MasVnrArea</a:t>
            </a:r>
            <a:r>
              <a:rPr lang="en-US" sz="1600" dirty="0"/>
              <a:t>, </a:t>
            </a:r>
            <a:r>
              <a:rPr lang="en-US" sz="1600" dirty="0" err="1"/>
              <a:t>GarageYrbuilt</a:t>
            </a:r>
            <a:r>
              <a:rPr lang="en-US" sz="1600" dirty="0"/>
              <a:t>, Fireplace</a:t>
            </a:r>
          </a:p>
          <a:p>
            <a:pPr lvl="1">
              <a:buFont typeface="Wingdings" panose="05000000000000000000" pitchFamily="2" charset="2"/>
              <a:buChar char="Ø"/>
            </a:pPr>
            <a:r>
              <a:rPr lang="en-US" sz="1600" dirty="0" err="1"/>
              <a:t>SalesPrice</a:t>
            </a:r>
            <a:r>
              <a:rPr lang="en-US" sz="1600" dirty="0"/>
              <a:t> negatively correlated with </a:t>
            </a:r>
            <a:r>
              <a:rPr lang="en-US" sz="1600" dirty="0" err="1"/>
              <a:t>overallCondition</a:t>
            </a:r>
            <a:r>
              <a:rPr lang="en-US" sz="1600" dirty="0"/>
              <a:t>, </a:t>
            </a:r>
            <a:r>
              <a:rPr lang="en-US" sz="1600" dirty="0" err="1"/>
              <a:t>kitchenAbvGrd</a:t>
            </a:r>
            <a:r>
              <a:rPr lang="en-US" sz="1600" dirty="0"/>
              <a:t>, </a:t>
            </a:r>
            <a:r>
              <a:rPr lang="en-US" sz="1600" dirty="0" err="1"/>
              <a:t>enclosedPorch</a:t>
            </a:r>
            <a:endParaRPr lang="en-US" sz="1600" dirty="0"/>
          </a:p>
        </p:txBody>
      </p:sp>
      <p:sp>
        <p:nvSpPr>
          <p:cNvPr id="6" name="Title 1">
            <a:extLst>
              <a:ext uri="{FF2B5EF4-FFF2-40B4-BE49-F238E27FC236}">
                <a16:creationId xmlns:a16="http://schemas.microsoft.com/office/drawing/2014/main" id="{417802A9-81A2-45FB-82DA-70EB4A51D4FD}"/>
              </a:ext>
            </a:extLst>
          </p:cNvPr>
          <p:cNvSpPr>
            <a:spLocks noGrp="1"/>
          </p:cNvSpPr>
          <p:nvPr>
            <p:ph type="title"/>
          </p:nvPr>
        </p:nvSpPr>
        <p:spPr>
          <a:xfrm>
            <a:off x="838200" y="365125"/>
            <a:ext cx="10515600" cy="657225"/>
          </a:xfrm>
          <a:solidFill>
            <a:schemeClr val="bg1">
              <a:lumMod val="95000"/>
            </a:schemeClr>
          </a:solidFill>
        </p:spPr>
        <p:txBody>
          <a:bodyPr>
            <a:normAutofit/>
          </a:bodyPr>
          <a:lstStyle/>
          <a:p>
            <a:r>
              <a:rPr lang="en-US" sz="2800" b="1" dirty="0">
                <a:solidFill>
                  <a:srgbClr val="0070C0"/>
                </a:solidFill>
              </a:rPr>
              <a:t>Pre-Processing</a:t>
            </a:r>
          </a:p>
        </p:txBody>
      </p:sp>
    </p:spTree>
    <p:extLst>
      <p:ext uri="{BB962C8B-B14F-4D97-AF65-F5344CB8AC3E}">
        <p14:creationId xmlns:p14="http://schemas.microsoft.com/office/powerpoint/2010/main" val="264031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3EACD4-11B0-4C61-B08E-80EA74CE041B}"/>
              </a:ext>
            </a:extLst>
          </p:cNvPr>
          <p:cNvSpPr>
            <a:spLocks noGrp="1"/>
          </p:cNvSpPr>
          <p:nvPr>
            <p:ph type="title"/>
          </p:nvPr>
        </p:nvSpPr>
        <p:spPr>
          <a:xfrm>
            <a:off x="1524000" y="2597426"/>
            <a:ext cx="9144000" cy="1560300"/>
          </a:xfrm>
        </p:spPr>
        <p:txBody>
          <a:bodyPr vert="horz" lIns="91440" tIns="45720" rIns="91440" bIns="45720" rtlCol="0" anchor="ctr">
            <a:normAutofit fontScale="90000"/>
          </a:bodyPr>
          <a:lstStyle/>
          <a:p>
            <a:pPr algn="ctr">
              <a:spcAft>
                <a:spcPts val="600"/>
              </a:spcAft>
            </a:pPr>
            <a:r>
              <a:rPr lang="en-US" sz="4000" b="1" kern="1200" dirty="0">
                <a:solidFill>
                  <a:schemeClr val="bg2"/>
                </a:solidFill>
                <a:latin typeface="+mj-lt"/>
                <a:ea typeface="+mj-ea"/>
                <a:cs typeface="+mj-cs"/>
              </a:rPr>
              <a:t>Features Engineering</a:t>
            </a:r>
            <a:br>
              <a:rPr lang="en-US" sz="4000" b="1" kern="1200" dirty="0">
                <a:solidFill>
                  <a:schemeClr val="bg2"/>
                </a:solidFill>
                <a:latin typeface="+mj-lt"/>
                <a:ea typeface="+mj-ea"/>
                <a:cs typeface="+mj-cs"/>
              </a:rPr>
            </a:br>
            <a:r>
              <a:rPr lang="en-US" sz="2700" dirty="0">
                <a:solidFill>
                  <a:schemeClr val="bg2"/>
                </a:solidFill>
                <a:latin typeface="Brush Script MT" panose="03060802040406070304" pitchFamily="66" charset="0"/>
              </a:rPr>
              <a:t>‘If you torture the data enough, it will always confess’  </a:t>
            </a:r>
            <a:br>
              <a:rPr lang="en-US" sz="2700" dirty="0">
                <a:solidFill>
                  <a:schemeClr val="bg2"/>
                </a:solidFill>
                <a:latin typeface="Brush Script MT" panose="03060802040406070304" pitchFamily="66" charset="0"/>
              </a:rPr>
            </a:br>
            <a:r>
              <a:rPr lang="en-US" sz="2700" dirty="0">
                <a:solidFill>
                  <a:schemeClr val="bg2"/>
                </a:solidFill>
              </a:rPr>
              <a:t>- Ronald Coase, British Economist </a:t>
            </a:r>
            <a:br>
              <a:rPr lang="en-US" sz="2700" dirty="0">
                <a:solidFill>
                  <a:schemeClr val="bg2"/>
                </a:solidFill>
              </a:rPr>
            </a:br>
            <a:endParaRPr lang="en-US" sz="2700" b="1" kern="1200" dirty="0">
              <a:solidFill>
                <a:schemeClr val="bg2"/>
              </a:solidFill>
              <a:latin typeface="+mj-lt"/>
              <a:ea typeface="+mj-ea"/>
              <a:cs typeface="+mj-cs"/>
            </a:endParaRPr>
          </a:p>
        </p:txBody>
      </p:sp>
    </p:spTree>
    <p:extLst>
      <p:ext uri="{BB962C8B-B14F-4D97-AF65-F5344CB8AC3E}">
        <p14:creationId xmlns:p14="http://schemas.microsoft.com/office/powerpoint/2010/main" val="265235968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359D-8E42-4E82-8425-9D60AB480CEB}"/>
              </a:ext>
            </a:extLst>
          </p:cNvPr>
          <p:cNvSpPr>
            <a:spLocks noGrp="1"/>
          </p:cNvSpPr>
          <p:nvPr>
            <p:ph type="title"/>
          </p:nvPr>
        </p:nvSpPr>
        <p:spPr>
          <a:xfrm>
            <a:off x="838200" y="116785"/>
            <a:ext cx="10515600" cy="419928"/>
          </a:xfrm>
          <a:solidFill>
            <a:schemeClr val="bg1">
              <a:lumMod val="95000"/>
            </a:schemeClr>
          </a:solidFill>
        </p:spPr>
        <p:txBody>
          <a:bodyPr>
            <a:normAutofit fontScale="90000"/>
          </a:bodyPr>
          <a:lstStyle/>
          <a:p>
            <a:r>
              <a:rPr lang="en-US" sz="2800" b="1" dirty="0">
                <a:solidFill>
                  <a:srgbClr val="0070C0"/>
                </a:solidFill>
              </a:rPr>
              <a:t>Ames, IA Neighborhood</a:t>
            </a:r>
          </a:p>
        </p:txBody>
      </p:sp>
      <p:pic>
        <p:nvPicPr>
          <p:cNvPr id="5" name="Content Placeholder 4" descr="A picture containing text, map&#10;&#10;Description generated with very high confidence">
            <a:extLst>
              <a:ext uri="{FF2B5EF4-FFF2-40B4-BE49-F238E27FC236}">
                <a16:creationId xmlns:a16="http://schemas.microsoft.com/office/drawing/2014/main" id="{3F79C98B-27F5-4E14-88F3-CB814C72F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558" y="749300"/>
            <a:ext cx="7236884" cy="5427663"/>
          </a:xfrm>
        </p:spPr>
      </p:pic>
    </p:spTree>
    <p:extLst>
      <p:ext uri="{BB962C8B-B14F-4D97-AF65-F5344CB8AC3E}">
        <p14:creationId xmlns:p14="http://schemas.microsoft.com/office/powerpoint/2010/main" val="339499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lasso.png" descr="lasso.png"/>
          <p:cNvPicPr>
            <a:picLocks noChangeAspect="1"/>
          </p:cNvPicPr>
          <p:nvPr/>
        </p:nvPicPr>
        <p:blipFill>
          <a:blip r:embed="rId2">
            <a:extLst/>
          </a:blip>
          <a:stretch>
            <a:fillRect/>
          </a:stretch>
        </p:blipFill>
        <p:spPr>
          <a:xfrm>
            <a:off x="2542704" y="745495"/>
            <a:ext cx="7387479" cy="5832221"/>
          </a:xfrm>
          <a:prstGeom prst="rect">
            <a:avLst/>
          </a:prstGeom>
          <a:ln w="12700">
            <a:miter lim="400000"/>
          </a:ln>
        </p:spPr>
      </p:pic>
      <p:sp>
        <p:nvSpPr>
          <p:cNvPr id="230" name="Title 1"/>
          <p:cNvSpPr txBox="1"/>
          <p:nvPr/>
        </p:nvSpPr>
        <p:spPr>
          <a:xfrm>
            <a:off x="838200" y="365125"/>
            <a:ext cx="10515600" cy="657225"/>
          </a:xfrm>
          <a:prstGeom prst="rect">
            <a:avLst/>
          </a:prstGeom>
          <a:solidFill>
            <a:srgbClr val="F2F2F2"/>
          </a:solidFill>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nSpc>
                <a:spcPct val="90000"/>
              </a:lnSpc>
              <a:defRPr sz="2800">
                <a:solidFill>
                  <a:srgbClr val="0070C0"/>
                </a:solidFill>
                <a:latin typeface="Calibri Light"/>
                <a:ea typeface="Calibri Light"/>
                <a:cs typeface="Calibri Light"/>
                <a:sym typeface="Calibri Light"/>
              </a:defRPr>
            </a:lvl1pPr>
          </a:lstStyle>
          <a:p>
            <a:r>
              <a:rPr b="1" dirty="0"/>
              <a:t>Lasso Regression Fore Reduction of Parameters </a:t>
            </a:r>
          </a:p>
        </p:txBody>
      </p:sp>
    </p:spTree>
    <p:extLst>
      <p:ext uri="{BB962C8B-B14F-4D97-AF65-F5344CB8AC3E}">
        <p14:creationId xmlns:p14="http://schemas.microsoft.com/office/powerpoint/2010/main" val="397091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549D-3C9C-4E70-97DB-F3E7F6878DD1}"/>
              </a:ext>
            </a:extLst>
          </p:cNvPr>
          <p:cNvSpPr>
            <a:spLocks noGrp="1"/>
          </p:cNvSpPr>
          <p:nvPr>
            <p:ph type="title"/>
          </p:nvPr>
        </p:nvSpPr>
        <p:spPr>
          <a:xfrm>
            <a:off x="393700" y="365125"/>
            <a:ext cx="10960100" cy="631825"/>
          </a:xfrm>
          <a:solidFill>
            <a:schemeClr val="bg1">
              <a:lumMod val="95000"/>
            </a:schemeClr>
          </a:solidFill>
        </p:spPr>
        <p:txBody>
          <a:bodyPr>
            <a:normAutofit fontScale="90000"/>
          </a:bodyPr>
          <a:lstStyle/>
          <a:p>
            <a:r>
              <a:rPr lang="en-US" b="1" dirty="0">
                <a:solidFill>
                  <a:srgbClr val="0070C0"/>
                </a:solidFill>
              </a:rPr>
              <a:t>Agenda</a:t>
            </a:r>
          </a:p>
        </p:txBody>
      </p:sp>
      <p:sp>
        <p:nvSpPr>
          <p:cNvPr id="3" name="Content Placeholder 2">
            <a:extLst>
              <a:ext uri="{FF2B5EF4-FFF2-40B4-BE49-F238E27FC236}">
                <a16:creationId xmlns:a16="http://schemas.microsoft.com/office/drawing/2014/main" id="{9AD5DA06-32C0-4BB6-B574-482ECFA38830}"/>
              </a:ext>
            </a:extLst>
          </p:cNvPr>
          <p:cNvSpPr>
            <a:spLocks noGrp="1"/>
          </p:cNvSpPr>
          <p:nvPr>
            <p:ph idx="1"/>
          </p:nvPr>
        </p:nvSpPr>
        <p:spPr>
          <a:xfrm>
            <a:off x="838200" y="1212850"/>
            <a:ext cx="10515600" cy="4964113"/>
          </a:xfrm>
        </p:spPr>
        <p:txBody>
          <a:bodyPr/>
          <a:lstStyle/>
          <a:p>
            <a:pPr marL="0" indent="0">
              <a:buNone/>
            </a:pPr>
            <a:r>
              <a:rPr lang="en-US" dirty="0"/>
              <a:t>Project aims at predicting house prices (residential) in Ames, Iowa, USA based on data set provided by Kaggle between 2006 and 2010.</a:t>
            </a:r>
          </a:p>
          <a:p>
            <a:endParaRPr lang="en-US" dirty="0"/>
          </a:p>
          <a:p>
            <a:pPr lvl="1"/>
            <a:r>
              <a:rPr lang="en-US" dirty="0"/>
              <a:t>Data Exploration</a:t>
            </a:r>
          </a:p>
          <a:p>
            <a:pPr lvl="1"/>
            <a:r>
              <a:rPr lang="en-US" dirty="0"/>
              <a:t>Data Pre-processing</a:t>
            </a:r>
          </a:p>
          <a:p>
            <a:pPr lvl="1"/>
            <a:r>
              <a:rPr lang="en-US" dirty="0"/>
              <a:t>Feature Engineering </a:t>
            </a:r>
          </a:p>
          <a:p>
            <a:pPr lvl="1"/>
            <a:r>
              <a:rPr lang="en-US" dirty="0"/>
              <a:t>Model Training and Evaluation</a:t>
            </a:r>
          </a:p>
          <a:p>
            <a:pPr lvl="1"/>
            <a:r>
              <a:rPr lang="en-US" dirty="0"/>
              <a:t>Analysis, Conclusions and Considerations</a:t>
            </a:r>
          </a:p>
          <a:p>
            <a:pPr lvl="1"/>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1562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VariableImpPlot.png" descr="VariableImpPlot.png"/>
          <p:cNvPicPr>
            <a:picLocks noChangeAspect="1"/>
          </p:cNvPicPr>
          <p:nvPr/>
        </p:nvPicPr>
        <p:blipFill>
          <a:blip r:embed="rId2">
            <a:extLst/>
          </a:blip>
          <a:stretch>
            <a:fillRect/>
          </a:stretch>
        </p:blipFill>
        <p:spPr>
          <a:xfrm>
            <a:off x="1478239" y="365125"/>
            <a:ext cx="9436309" cy="6492875"/>
          </a:xfrm>
          <a:prstGeom prst="rect">
            <a:avLst/>
          </a:prstGeom>
          <a:ln w="12700">
            <a:miter lim="400000"/>
          </a:ln>
        </p:spPr>
      </p:pic>
      <p:sp>
        <p:nvSpPr>
          <p:cNvPr id="233" name="Title 1"/>
          <p:cNvSpPr txBox="1"/>
          <p:nvPr/>
        </p:nvSpPr>
        <p:spPr>
          <a:xfrm>
            <a:off x="838200" y="365125"/>
            <a:ext cx="10515600" cy="657225"/>
          </a:xfrm>
          <a:prstGeom prst="rect">
            <a:avLst/>
          </a:prstGeom>
          <a:solidFill>
            <a:srgbClr val="F2F2F2"/>
          </a:solidFill>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nSpc>
                <a:spcPct val="90000"/>
              </a:lnSpc>
              <a:defRPr sz="2800">
                <a:solidFill>
                  <a:srgbClr val="0070C0"/>
                </a:solidFill>
                <a:latin typeface="Calibri Light"/>
                <a:ea typeface="Calibri Light"/>
                <a:cs typeface="Calibri Light"/>
                <a:sym typeface="Calibri Light"/>
              </a:defRPr>
            </a:lvl1pPr>
          </a:lstStyle>
          <a:p>
            <a:r>
              <a:rPr b="1" dirty="0"/>
              <a:t>Random Forest For Best Variables  </a:t>
            </a:r>
          </a:p>
        </p:txBody>
      </p:sp>
    </p:spTree>
    <p:extLst>
      <p:ext uri="{BB962C8B-B14F-4D97-AF65-F5344CB8AC3E}">
        <p14:creationId xmlns:p14="http://schemas.microsoft.com/office/powerpoint/2010/main" val="92363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250B-903B-4C2F-BBB0-E0E0E9895EAE}"/>
              </a:ext>
            </a:extLst>
          </p:cNvPr>
          <p:cNvSpPr>
            <a:spLocks noGrp="1"/>
          </p:cNvSpPr>
          <p:nvPr>
            <p:ph type="title"/>
          </p:nvPr>
        </p:nvSpPr>
        <p:spPr>
          <a:xfrm>
            <a:off x="351184" y="365125"/>
            <a:ext cx="11151704" cy="555901"/>
          </a:xfrm>
          <a:solidFill>
            <a:schemeClr val="bg1">
              <a:lumMod val="95000"/>
            </a:schemeClr>
          </a:solidFill>
        </p:spPr>
        <p:txBody>
          <a:bodyPr>
            <a:normAutofit/>
          </a:bodyPr>
          <a:lstStyle/>
          <a:p>
            <a:r>
              <a:rPr lang="en-US" sz="2800" b="1" dirty="0">
                <a:solidFill>
                  <a:srgbClr val="0070C0"/>
                </a:solidFill>
              </a:rPr>
              <a:t>PCA – Component Analysis</a:t>
            </a:r>
          </a:p>
        </p:txBody>
      </p:sp>
      <p:pic>
        <p:nvPicPr>
          <p:cNvPr id="4" name="Content Placeholder 3">
            <a:extLst>
              <a:ext uri="{FF2B5EF4-FFF2-40B4-BE49-F238E27FC236}">
                <a16:creationId xmlns:a16="http://schemas.microsoft.com/office/drawing/2014/main" id="{1A2CE107-84F2-49D3-8FEA-2C66BF7024A5}"/>
              </a:ext>
            </a:extLst>
          </p:cNvPr>
          <p:cNvPicPr>
            <a:picLocks noGrp="1" noChangeAspect="1"/>
          </p:cNvPicPr>
          <p:nvPr>
            <p:ph idx="1"/>
          </p:nvPr>
        </p:nvPicPr>
        <p:blipFill>
          <a:blip r:embed="rId2"/>
          <a:stretch>
            <a:fillRect/>
          </a:stretch>
        </p:blipFill>
        <p:spPr>
          <a:xfrm>
            <a:off x="838200" y="921026"/>
            <a:ext cx="5337313" cy="4965518"/>
          </a:xfrm>
          <a:prstGeom prst="rect">
            <a:avLst/>
          </a:prstGeom>
        </p:spPr>
      </p:pic>
      <p:sp>
        <p:nvSpPr>
          <p:cNvPr id="15" name="TextBox 14">
            <a:extLst>
              <a:ext uri="{FF2B5EF4-FFF2-40B4-BE49-F238E27FC236}">
                <a16:creationId xmlns:a16="http://schemas.microsoft.com/office/drawing/2014/main" id="{32761442-04F3-4CB3-BA2C-C8547148D556}"/>
              </a:ext>
            </a:extLst>
          </p:cNvPr>
          <p:cNvSpPr txBox="1"/>
          <p:nvPr/>
        </p:nvSpPr>
        <p:spPr>
          <a:xfrm>
            <a:off x="1451112" y="6001997"/>
            <a:ext cx="3988905" cy="523220"/>
          </a:xfrm>
          <a:prstGeom prst="rect">
            <a:avLst/>
          </a:prstGeom>
          <a:noFill/>
          <a:ln>
            <a:solidFill>
              <a:schemeClr val="tx2"/>
            </a:solidFill>
          </a:ln>
        </p:spPr>
        <p:txBody>
          <a:bodyPr wrap="square" rtlCol="0">
            <a:spAutoFit/>
          </a:bodyPr>
          <a:lstStyle/>
          <a:p>
            <a:r>
              <a:rPr lang="pt-BR" sz="1400" dirty="0">
                <a:highlight>
                  <a:srgbClr val="FFF2CC"/>
                </a:highlight>
              </a:rPr>
              <a:t> sp$finalModel$xNames</a:t>
            </a:r>
          </a:p>
          <a:p>
            <a:r>
              <a:rPr lang="pt-BR" sz="1400" dirty="0"/>
              <a:t>[1] "PC1" "PC2" "PC3"</a:t>
            </a:r>
            <a:endParaRPr lang="en-US" sz="1400" dirty="0"/>
          </a:p>
        </p:txBody>
      </p:sp>
      <p:pic>
        <p:nvPicPr>
          <p:cNvPr id="6" name="Picture 5">
            <a:extLst>
              <a:ext uri="{FF2B5EF4-FFF2-40B4-BE49-F238E27FC236}">
                <a16:creationId xmlns:a16="http://schemas.microsoft.com/office/drawing/2014/main" id="{630FABA8-E3EA-433B-B06B-D1AEEC2D1AE9}"/>
              </a:ext>
            </a:extLst>
          </p:cNvPr>
          <p:cNvPicPr>
            <a:picLocks noChangeAspect="1"/>
          </p:cNvPicPr>
          <p:nvPr/>
        </p:nvPicPr>
        <p:blipFill rotWithShape="1">
          <a:blip r:embed="rId3"/>
          <a:srcRect l="23578" t="18908" r="36808" b="5637"/>
          <a:stretch/>
        </p:blipFill>
        <p:spPr>
          <a:xfrm>
            <a:off x="6520070" y="921026"/>
            <a:ext cx="4075044" cy="5571848"/>
          </a:xfrm>
          <a:prstGeom prst="rect">
            <a:avLst/>
          </a:prstGeom>
        </p:spPr>
      </p:pic>
    </p:spTree>
    <p:extLst>
      <p:ext uri="{BB962C8B-B14F-4D97-AF65-F5344CB8AC3E}">
        <p14:creationId xmlns:p14="http://schemas.microsoft.com/office/powerpoint/2010/main" val="219040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F345-E0E0-48D5-A931-9DDAA72683B2}"/>
              </a:ext>
            </a:extLst>
          </p:cNvPr>
          <p:cNvSpPr>
            <a:spLocks noGrp="1"/>
          </p:cNvSpPr>
          <p:nvPr>
            <p:ph type="title"/>
          </p:nvPr>
        </p:nvSpPr>
        <p:spPr>
          <a:xfrm>
            <a:off x="838200" y="365125"/>
            <a:ext cx="10515600" cy="522771"/>
          </a:xfrm>
          <a:solidFill>
            <a:schemeClr val="bg1">
              <a:lumMod val="95000"/>
            </a:schemeClr>
          </a:solidFill>
        </p:spPr>
        <p:txBody>
          <a:bodyPr>
            <a:normAutofit/>
          </a:bodyPr>
          <a:lstStyle/>
          <a:p>
            <a:r>
              <a:rPr lang="en-US" sz="2800" b="1" dirty="0">
                <a:solidFill>
                  <a:srgbClr val="0070C0"/>
                </a:solidFill>
              </a:rPr>
              <a:t>Case-Shiller Ames Housing Index</a:t>
            </a:r>
          </a:p>
        </p:txBody>
      </p:sp>
      <p:sp>
        <p:nvSpPr>
          <p:cNvPr id="3" name="Rectangle 2">
            <a:extLst>
              <a:ext uri="{FF2B5EF4-FFF2-40B4-BE49-F238E27FC236}">
                <a16:creationId xmlns:a16="http://schemas.microsoft.com/office/drawing/2014/main" id="{F011FC70-54BD-468D-8091-43615AB87158}"/>
              </a:ext>
            </a:extLst>
          </p:cNvPr>
          <p:cNvSpPr/>
          <p:nvPr/>
        </p:nvSpPr>
        <p:spPr>
          <a:xfrm>
            <a:off x="7361583" y="2736574"/>
            <a:ext cx="1172817" cy="881269"/>
          </a:xfrm>
          <a:prstGeom prst="rect">
            <a:avLst/>
          </a:prstGeom>
          <a:solidFill>
            <a:srgbClr val="FFF2CC">
              <a:alpha val="9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p>
        </p:txBody>
      </p:sp>
      <p:pic>
        <p:nvPicPr>
          <p:cNvPr id="4" name="Content Placeholder 3">
            <a:extLst>
              <a:ext uri="{FF2B5EF4-FFF2-40B4-BE49-F238E27FC236}">
                <a16:creationId xmlns:a16="http://schemas.microsoft.com/office/drawing/2014/main" id="{8B692D5B-5E47-45E3-8323-449AC468B800}"/>
              </a:ext>
            </a:extLst>
          </p:cNvPr>
          <p:cNvPicPr>
            <a:picLocks noGrp="1" noChangeAspect="1"/>
          </p:cNvPicPr>
          <p:nvPr>
            <p:ph idx="1"/>
          </p:nvPr>
        </p:nvPicPr>
        <p:blipFill>
          <a:blip r:embed="rId2"/>
          <a:stretch>
            <a:fillRect/>
          </a:stretch>
        </p:blipFill>
        <p:spPr>
          <a:xfrm>
            <a:off x="1447799" y="1677194"/>
            <a:ext cx="9355667" cy="4419600"/>
          </a:xfrm>
          <a:prstGeom prst="rect">
            <a:avLst/>
          </a:prstGeom>
        </p:spPr>
      </p:pic>
      <p:sp>
        <p:nvSpPr>
          <p:cNvPr id="6" name="Rectangle 5">
            <a:extLst>
              <a:ext uri="{FF2B5EF4-FFF2-40B4-BE49-F238E27FC236}">
                <a16:creationId xmlns:a16="http://schemas.microsoft.com/office/drawing/2014/main" id="{AA8C6DB7-4967-4826-96C6-F1FD38E38E53}"/>
              </a:ext>
            </a:extLst>
          </p:cNvPr>
          <p:cNvSpPr/>
          <p:nvPr/>
        </p:nvSpPr>
        <p:spPr>
          <a:xfrm>
            <a:off x="7189304" y="2630557"/>
            <a:ext cx="1292087" cy="1073426"/>
          </a:xfrm>
          <a:prstGeom prst="rect">
            <a:avLst/>
          </a:prstGeom>
          <a:solidFill>
            <a:srgbClr val="4472C4">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66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1230-2632-4DEC-8F68-1A3083145C23}"/>
              </a:ext>
            </a:extLst>
          </p:cNvPr>
          <p:cNvSpPr>
            <a:spLocks noGrp="1"/>
          </p:cNvSpPr>
          <p:nvPr>
            <p:ph type="title"/>
          </p:nvPr>
        </p:nvSpPr>
        <p:spPr>
          <a:xfrm>
            <a:off x="394635" y="239232"/>
            <a:ext cx="11579191" cy="501148"/>
          </a:xfrm>
          <a:solidFill>
            <a:schemeClr val="bg1">
              <a:lumMod val="95000"/>
            </a:schemeClr>
          </a:solidFill>
        </p:spPr>
        <p:txBody>
          <a:bodyPr>
            <a:normAutofit/>
          </a:bodyPr>
          <a:lstStyle/>
          <a:p>
            <a:r>
              <a:rPr lang="en-US" sz="2800" b="1" dirty="0">
                <a:solidFill>
                  <a:srgbClr val="0070C0"/>
                </a:solidFill>
              </a:rPr>
              <a:t>Decision Tree for Variable Selection</a:t>
            </a:r>
          </a:p>
        </p:txBody>
      </p:sp>
      <p:pic>
        <p:nvPicPr>
          <p:cNvPr id="5" name="Content Placeholder 4" descr="A screenshot of a computer&#10;&#10;Description generated with very high confidence">
            <a:extLst>
              <a:ext uri="{FF2B5EF4-FFF2-40B4-BE49-F238E27FC236}">
                <a16:creationId xmlns:a16="http://schemas.microsoft.com/office/drawing/2014/main" id="{176E34E8-482E-4865-9492-04C3D531F0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86" b="6769"/>
          <a:stretch/>
        </p:blipFill>
        <p:spPr>
          <a:xfrm>
            <a:off x="394635" y="866274"/>
            <a:ext cx="11579191" cy="6008069"/>
          </a:xfrm>
        </p:spPr>
      </p:pic>
    </p:spTree>
    <p:extLst>
      <p:ext uri="{BB962C8B-B14F-4D97-AF65-F5344CB8AC3E}">
        <p14:creationId xmlns:p14="http://schemas.microsoft.com/office/powerpoint/2010/main" val="307966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4" name="Group 31"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33"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5" name="Oval 33">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35"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7" name="Rectangle 36"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49610B88-E565-495E-83FB-685D64857340}"/>
              </a:ext>
            </a:extLst>
          </p:cNvPr>
          <p:cNvSpPr txBox="1"/>
          <p:nvPr/>
        </p:nvSpPr>
        <p:spPr>
          <a:xfrm>
            <a:off x="61877" y="2776538"/>
            <a:ext cx="11639693" cy="1381188"/>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kern="1200" dirty="0">
                <a:solidFill>
                  <a:schemeClr val="bg2"/>
                </a:solidFill>
                <a:ea typeface="+mj-ea"/>
                <a:cs typeface="+mj-cs"/>
              </a:rPr>
              <a:t>Model Training and Evaluation</a:t>
            </a:r>
          </a:p>
        </p:txBody>
      </p:sp>
    </p:spTree>
    <p:extLst>
      <p:ext uri="{BB962C8B-B14F-4D97-AF65-F5344CB8AC3E}">
        <p14:creationId xmlns:p14="http://schemas.microsoft.com/office/powerpoint/2010/main" val="275233993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981" y="2517913"/>
            <a:ext cx="11184835" cy="848139"/>
          </a:xfrm>
          <a:solidFill>
            <a:schemeClr val="bg1">
              <a:lumMod val="95000"/>
            </a:schemeClr>
          </a:solidFill>
        </p:spPr>
        <p:txBody>
          <a:bodyPr>
            <a:normAutofit/>
          </a:bodyPr>
          <a:lstStyle/>
          <a:p>
            <a:r>
              <a:rPr lang="en-US" sz="4400" b="1" dirty="0">
                <a:solidFill>
                  <a:srgbClr val="0070C0"/>
                </a:solidFill>
              </a:rPr>
              <a:t>Multiple Linear Regression</a:t>
            </a:r>
            <a:endParaRPr lang="en-US" sz="2800" b="1" dirty="0"/>
          </a:p>
        </p:txBody>
      </p:sp>
    </p:spTree>
    <p:extLst>
      <p:ext uri="{BB962C8B-B14F-4D97-AF65-F5344CB8AC3E}">
        <p14:creationId xmlns:p14="http://schemas.microsoft.com/office/powerpoint/2010/main" val="286865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1" y="0"/>
            <a:ext cx="3710609" cy="457200"/>
          </a:xfrm>
          <a:prstGeom prst="rect">
            <a:avLst/>
          </a:prstGeom>
        </p:spPr>
        <p:txBody>
          <a:bodyPr/>
          <a:lstStyle>
            <a:lvl1pPr defTabSz="777240">
              <a:defRPr sz="2380">
                <a:solidFill>
                  <a:srgbClr val="0070C0"/>
                </a:solidFill>
              </a:defRPr>
            </a:lvl1pPr>
          </a:lstStyle>
          <a:p>
            <a:r>
              <a:rPr b="1" dirty="0"/>
              <a:t>Summary Statistics</a:t>
            </a:r>
          </a:p>
        </p:txBody>
      </p:sp>
      <p:pic>
        <p:nvPicPr>
          <p:cNvPr id="258" name="Picture 2" descr="Picture 2"/>
          <p:cNvPicPr>
            <a:picLocks noChangeAspect="1"/>
          </p:cNvPicPr>
          <p:nvPr/>
        </p:nvPicPr>
        <p:blipFill>
          <a:blip r:embed="rId2">
            <a:extLst/>
          </a:blip>
          <a:stretch>
            <a:fillRect/>
          </a:stretch>
        </p:blipFill>
        <p:spPr>
          <a:xfrm>
            <a:off x="3851909" y="0"/>
            <a:ext cx="5067301" cy="6802120"/>
          </a:xfrm>
          <a:prstGeom prst="rect">
            <a:avLst/>
          </a:prstGeom>
          <a:ln w="12700">
            <a:miter lim="400000"/>
          </a:ln>
        </p:spPr>
      </p:pic>
    </p:spTree>
    <p:extLst>
      <p:ext uri="{BB962C8B-B14F-4D97-AF65-F5344CB8AC3E}">
        <p14:creationId xmlns:p14="http://schemas.microsoft.com/office/powerpoint/2010/main" val="376634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2955" y="2736574"/>
            <a:ext cx="11756887" cy="825500"/>
          </a:xfrm>
          <a:solidFill>
            <a:schemeClr val="bg1">
              <a:lumMod val="95000"/>
            </a:schemeClr>
          </a:solidFill>
        </p:spPr>
        <p:txBody>
          <a:bodyPr>
            <a:normAutofit/>
          </a:bodyPr>
          <a:lstStyle/>
          <a:p>
            <a:pPr algn="ctr"/>
            <a:r>
              <a:rPr lang="en-US" sz="4000" b="1" dirty="0">
                <a:solidFill>
                  <a:srgbClr val="0070C0"/>
                </a:solidFill>
              </a:rPr>
              <a:t>Assumptions</a:t>
            </a:r>
            <a:endParaRPr lang="en-US" sz="4000" b="1" dirty="0">
              <a:solidFill>
                <a:schemeClr val="tx1"/>
              </a:solidFill>
            </a:endParaRPr>
          </a:p>
        </p:txBody>
      </p:sp>
      <p:sp>
        <p:nvSpPr>
          <p:cNvPr id="4" name="TextBox 3"/>
          <p:cNvSpPr txBox="1"/>
          <p:nvPr/>
        </p:nvSpPr>
        <p:spPr>
          <a:xfrm>
            <a:off x="1320800" y="1447800"/>
            <a:ext cx="975360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95523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149087" y="79512"/>
            <a:ext cx="11893826" cy="682489"/>
          </a:xfrm>
          <a:prstGeom prst="rect">
            <a:avLst/>
          </a:prstGeom>
          <a:solidFill>
            <a:srgbClr val="F2F2F2"/>
          </a:solidFill>
        </p:spPr>
        <p:txBody>
          <a:bodyPr/>
          <a:lstStyle>
            <a:lvl1pPr>
              <a:defRPr sz="2800">
                <a:solidFill>
                  <a:srgbClr val="0070C0"/>
                </a:solidFill>
              </a:defRPr>
            </a:lvl1pPr>
          </a:lstStyle>
          <a:p>
            <a:r>
              <a:t>Constant Variance</a:t>
            </a:r>
          </a:p>
        </p:txBody>
      </p:sp>
      <p:pic>
        <p:nvPicPr>
          <p:cNvPr id="263" name="Content Placeholder 3" descr="Content Placeholder 3"/>
          <p:cNvPicPr>
            <a:picLocks noChangeAspect="1"/>
          </p:cNvPicPr>
          <p:nvPr/>
        </p:nvPicPr>
        <p:blipFill>
          <a:blip r:embed="rId2">
            <a:extLst/>
          </a:blip>
          <a:stretch>
            <a:fillRect/>
          </a:stretch>
        </p:blipFill>
        <p:spPr>
          <a:xfrm>
            <a:off x="508000" y="762000"/>
            <a:ext cx="10972800" cy="5029200"/>
          </a:xfrm>
          <a:prstGeom prst="rect">
            <a:avLst/>
          </a:prstGeom>
          <a:ln w="12700">
            <a:miter lim="400000"/>
          </a:ln>
        </p:spPr>
      </p:pic>
    </p:spTree>
    <p:extLst>
      <p:ext uri="{BB962C8B-B14F-4D97-AF65-F5344CB8AC3E}">
        <p14:creationId xmlns:p14="http://schemas.microsoft.com/office/powerpoint/2010/main" val="3048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182217" y="137319"/>
            <a:ext cx="11827565" cy="685801"/>
          </a:xfrm>
          <a:prstGeom prst="rect">
            <a:avLst/>
          </a:prstGeom>
          <a:solidFill>
            <a:srgbClr val="F2F2F2"/>
          </a:solidFill>
        </p:spPr>
        <p:txBody>
          <a:bodyPr/>
          <a:lstStyle>
            <a:lvl1pPr>
              <a:defRPr sz="2400">
                <a:solidFill>
                  <a:srgbClr val="0070C0"/>
                </a:solidFill>
              </a:defRPr>
            </a:lvl1pPr>
          </a:lstStyle>
          <a:p>
            <a:r>
              <a:t>Normality</a:t>
            </a:r>
          </a:p>
        </p:txBody>
      </p:sp>
      <p:pic>
        <p:nvPicPr>
          <p:cNvPr id="266" name="Content Placeholder 3" descr="Content Placeholder 3"/>
          <p:cNvPicPr>
            <a:picLocks noChangeAspect="1"/>
          </p:cNvPicPr>
          <p:nvPr/>
        </p:nvPicPr>
        <p:blipFill>
          <a:blip r:embed="rId2">
            <a:extLst/>
          </a:blip>
          <a:stretch>
            <a:fillRect/>
          </a:stretch>
        </p:blipFill>
        <p:spPr>
          <a:xfrm>
            <a:off x="894521" y="823120"/>
            <a:ext cx="9956800" cy="5133974"/>
          </a:xfrm>
          <a:prstGeom prst="rect">
            <a:avLst/>
          </a:prstGeom>
          <a:ln w="12700">
            <a:miter lim="400000"/>
          </a:ln>
        </p:spPr>
      </p:pic>
    </p:spTree>
    <p:extLst>
      <p:ext uri="{BB962C8B-B14F-4D97-AF65-F5344CB8AC3E}">
        <p14:creationId xmlns:p14="http://schemas.microsoft.com/office/powerpoint/2010/main" val="94347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erson, text, newspaper, outdoor&#10;&#10;Description generated with very high confidence">
            <a:extLst>
              <a:ext uri="{FF2B5EF4-FFF2-40B4-BE49-F238E27FC236}">
                <a16:creationId xmlns:a16="http://schemas.microsoft.com/office/drawing/2014/main" id="{15B056D5-F188-43AA-B66A-95B40BD85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068" y="435362"/>
            <a:ext cx="6380175" cy="6380175"/>
          </a:xfrm>
        </p:spPr>
      </p:pic>
    </p:spTree>
    <p:extLst>
      <p:ext uri="{BB962C8B-B14F-4D97-AF65-F5344CB8AC3E}">
        <p14:creationId xmlns:p14="http://schemas.microsoft.com/office/powerpoint/2010/main" val="918493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85531" y="245163"/>
            <a:ext cx="11489633" cy="821637"/>
          </a:xfrm>
          <a:prstGeom prst="rect">
            <a:avLst/>
          </a:prstGeom>
          <a:solidFill>
            <a:srgbClr val="F2F2F2"/>
          </a:solidFill>
        </p:spPr>
        <p:txBody>
          <a:bodyPr/>
          <a:lstStyle>
            <a:lvl1pPr>
              <a:defRPr sz="2400">
                <a:solidFill>
                  <a:srgbClr val="0070C0"/>
                </a:solidFill>
              </a:defRPr>
            </a:lvl1pPr>
          </a:lstStyle>
          <a:p>
            <a:r>
              <a:t>Independent Error</a:t>
            </a:r>
          </a:p>
        </p:txBody>
      </p:sp>
      <p:pic>
        <p:nvPicPr>
          <p:cNvPr id="269" name="Content Placeholder 3" descr="Content Placeholder 3"/>
          <p:cNvPicPr>
            <a:picLocks noChangeAspect="1"/>
          </p:cNvPicPr>
          <p:nvPr/>
        </p:nvPicPr>
        <p:blipFill>
          <a:blip r:embed="rId2">
            <a:extLst/>
          </a:blip>
          <a:stretch>
            <a:fillRect/>
          </a:stretch>
        </p:blipFill>
        <p:spPr>
          <a:xfrm>
            <a:off x="1422400" y="1066800"/>
            <a:ext cx="9956800" cy="5133974"/>
          </a:xfrm>
          <a:prstGeom prst="rect">
            <a:avLst/>
          </a:prstGeom>
          <a:ln w="12700">
            <a:miter lim="400000"/>
          </a:ln>
        </p:spPr>
      </p:pic>
    </p:spTree>
    <p:extLst>
      <p:ext uri="{BB962C8B-B14F-4D97-AF65-F5344CB8AC3E}">
        <p14:creationId xmlns:p14="http://schemas.microsoft.com/office/powerpoint/2010/main" val="2131557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147981" y="125894"/>
            <a:ext cx="11794437" cy="715964"/>
          </a:xfrm>
          <a:prstGeom prst="rect">
            <a:avLst/>
          </a:prstGeom>
          <a:solidFill>
            <a:srgbClr val="F2F2F2"/>
          </a:solidFill>
        </p:spPr>
        <p:txBody>
          <a:bodyPr/>
          <a:lstStyle>
            <a:lvl1pPr>
              <a:defRPr sz="2800">
                <a:solidFill>
                  <a:srgbClr val="0070C0"/>
                </a:solidFill>
              </a:defRPr>
            </a:lvl1pPr>
          </a:lstStyle>
          <a:p>
            <a:r>
              <a:t>Residuals and Leverage</a:t>
            </a:r>
          </a:p>
        </p:txBody>
      </p:sp>
      <p:pic>
        <p:nvPicPr>
          <p:cNvPr id="272" name="Content Placeholder 3" descr="Content Placeholder 3"/>
          <p:cNvPicPr>
            <a:picLocks noChangeAspect="1"/>
          </p:cNvPicPr>
          <p:nvPr/>
        </p:nvPicPr>
        <p:blipFill>
          <a:blip r:embed="rId2">
            <a:extLst/>
          </a:blip>
          <a:stretch>
            <a:fillRect/>
          </a:stretch>
        </p:blipFill>
        <p:spPr>
          <a:xfrm>
            <a:off x="914400" y="962820"/>
            <a:ext cx="10261601" cy="5291136"/>
          </a:xfrm>
          <a:prstGeom prst="rect">
            <a:avLst/>
          </a:prstGeom>
          <a:ln w="12700">
            <a:miter lim="400000"/>
          </a:ln>
        </p:spPr>
      </p:pic>
    </p:spTree>
    <p:extLst>
      <p:ext uri="{BB962C8B-B14F-4D97-AF65-F5344CB8AC3E}">
        <p14:creationId xmlns:p14="http://schemas.microsoft.com/office/powerpoint/2010/main" val="156943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331304" y="2854960"/>
            <a:ext cx="11602279" cy="703250"/>
          </a:xfrm>
          <a:prstGeom prst="rect">
            <a:avLst/>
          </a:prstGeom>
          <a:solidFill>
            <a:schemeClr val="bg1">
              <a:lumMod val="95000"/>
            </a:schemeClr>
          </a:solidFill>
        </p:spPr>
        <p:txBody>
          <a:bodyPr/>
          <a:lstStyle>
            <a:lvl1pPr>
              <a:defRPr sz="3200">
                <a:solidFill>
                  <a:srgbClr val="0070C0"/>
                </a:solidFill>
              </a:defRPr>
            </a:lvl1pPr>
          </a:lstStyle>
          <a:p>
            <a:pPr algn="ctr"/>
            <a:r>
              <a:rPr b="1" dirty="0"/>
              <a:t>Cross Validation</a:t>
            </a:r>
          </a:p>
        </p:txBody>
      </p:sp>
    </p:spTree>
    <p:extLst>
      <p:ext uri="{BB962C8B-B14F-4D97-AF65-F5344CB8AC3E}">
        <p14:creationId xmlns:p14="http://schemas.microsoft.com/office/powerpoint/2010/main" val="2988942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ontent Placeholder 2"/>
          <p:cNvSpPr txBox="1">
            <a:spLocks noGrp="1"/>
          </p:cNvSpPr>
          <p:nvPr>
            <p:ph type="body" idx="1"/>
          </p:nvPr>
        </p:nvSpPr>
        <p:spPr>
          <a:xfrm>
            <a:off x="609600" y="304800"/>
            <a:ext cx="10972800" cy="5821365"/>
          </a:xfrm>
          <a:prstGeom prst="rect">
            <a:avLst/>
          </a:prstGeom>
        </p:spPr>
        <p:txBody>
          <a:bodyPr/>
          <a:lstStyle>
            <a:lvl1pPr marL="0" indent="0">
              <a:buSzTx/>
              <a:buNone/>
              <a:defRPr b="1">
                <a:solidFill>
                  <a:srgbClr val="0070C0"/>
                </a:solidFill>
              </a:defRPr>
            </a:lvl1pPr>
          </a:lstStyle>
          <a:p>
            <a:r>
              <a:t>Predicted vs Actuals</a:t>
            </a:r>
          </a:p>
        </p:txBody>
      </p:sp>
      <p:pic>
        <p:nvPicPr>
          <p:cNvPr id="277" name="Picture 3" descr="Picture 3"/>
          <p:cNvPicPr>
            <a:picLocks noChangeAspect="1"/>
          </p:cNvPicPr>
          <p:nvPr/>
        </p:nvPicPr>
        <p:blipFill>
          <a:blip r:embed="rId2">
            <a:extLst/>
          </a:blip>
          <a:stretch>
            <a:fillRect/>
          </a:stretch>
        </p:blipFill>
        <p:spPr>
          <a:xfrm>
            <a:off x="711200" y="1290636"/>
            <a:ext cx="10797313" cy="5567365"/>
          </a:xfrm>
          <a:prstGeom prst="rect">
            <a:avLst/>
          </a:prstGeom>
          <a:ln w="12700">
            <a:miter lim="400000"/>
          </a:ln>
        </p:spPr>
      </p:pic>
    </p:spTree>
    <p:extLst>
      <p:ext uri="{BB962C8B-B14F-4D97-AF65-F5344CB8AC3E}">
        <p14:creationId xmlns:p14="http://schemas.microsoft.com/office/powerpoint/2010/main" val="3157603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BCB659-23B0-4542-B9AF-C8F4952A266B}"/>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dirty="0">
                <a:solidFill>
                  <a:schemeClr val="bg2"/>
                </a:solidFill>
              </a:rPr>
              <a:t>Analysis, Conclusions and Considerations</a:t>
            </a:r>
            <a:endParaRPr lang="en-US" sz="4000" b="1" kern="1200" dirty="0">
              <a:solidFill>
                <a:schemeClr val="bg2"/>
              </a:solidFill>
              <a:latin typeface="+mj-lt"/>
              <a:ea typeface="+mj-ea"/>
              <a:cs typeface="+mj-cs"/>
            </a:endParaRPr>
          </a:p>
        </p:txBody>
      </p:sp>
    </p:spTree>
    <p:extLst>
      <p:ext uri="{BB962C8B-B14F-4D97-AF65-F5344CB8AC3E}">
        <p14:creationId xmlns:p14="http://schemas.microsoft.com/office/powerpoint/2010/main" val="183931705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0696" y="287498"/>
            <a:ext cx="11277600" cy="693163"/>
          </a:xfrm>
          <a:solidFill>
            <a:schemeClr val="bg1">
              <a:lumMod val="95000"/>
            </a:schemeClr>
          </a:solidFill>
        </p:spPr>
        <p:txBody>
          <a:bodyPr>
            <a:normAutofit/>
          </a:bodyPr>
          <a:lstStyle/>
          <a:p>
            <a:pPr algn="l"/>
            <a:r>
              <a:rPr lang="en-US" sz="2800" b="1" dirty="0">
                <a:solidFill>
                  <a:srgbClr val="0070C0"/>
                </a:solidFill>
              </a:rPr>
              <a:t>Extracting Additional Value from the Models</a:t>
            </a:r>
          </a:p>
        </p:txBody>
      </p:sp>
      <p:sp>
        <p:nvSpPr>
          <p:cNvPr id="5" name="Subtitle 4"/>
          <p:cNvSpPr>
            <a:spLocks noGrp="1"/>
          </p:cNvSpPr>
          <p:nvPr>
            <p:ph type="subTitle" idx="1"/>
          </p:nvPr>
        </p:nvSpPr>
        <p:spPr>
          <a:xfrm>
            <a:off x="430695" y="1988522"/>
            <a:ext cx="11363739" cy="3650279"/>
          </a:xfrm>
        </p:spPr>
        <p:txBody>
          <a:bodyPr>
            <a:normAutofit/>
          </a:bodyPr>
          <a:lstStyle/>
          <a:p>
            <a:pPr marL="342900" indent="-342900" algn="l">
              <a:buFont typeface="Arial"/>
              <a:buChar char="•"/>
            </a:pPr>
            <a:r>
              <a:rPr lang="en-US" sz="2000" dirty="0"/>
              <a:t>Key Stakeholders: individuals (home seekers, investors), real estate developers, asset managers, realtors, contractors, creditors/banks</a:t>
            </a:r>
          </a:p>
          <a:p>
            <a:pPr marL="342900" indent="-342900" algn="l">
              <a:buFont typeface="Arial"/>
              <a:buChar char="•"/>
            </a:pPr>
            <a:r>
              <a:rPr lang="en-US" sz="2000" dirty="0"/>
              <a:t>Discovering investment opportunities by comparing fixed features vs changeable features</a:t>
            </a:r>
          </a:p>
          <a:p>
            <a:pPr marL="342900" indent="-342900" algn="l">
              <a:buFont typeface="Arial"/>
              <a:buChar char="•"/>
            </a:pPr>
            <a:r>
              <a:rPr lang="en-US" sz="2000" dirty="0"/>
              <a:t>Considering macro/micro economic factors </a:t>
            </a:r>
          </a:p>
          <a:p>
            <a:pPr marL="342900" indent="-342900" algn="l">
              <a:buFont typeface="Arial"/>
              <a:buChar char="•"/>
            </a:pPr>
            <a:r>
              <a:rPr lang="en-US" sz="2000" dirty="0"/>
              <a:t>Quantifying the opportunity and deriving actionable insights and conclusions</a:t>
            </a:r>
          </a:p>
          <a:p>
            <a:pPr marL="342900" indent="-342900" algn="l">
              <a:buFont typeface="Arial"/>
              <a:buChar char="•"/>
            </a:pPr>
            <a:endParaRPr lang="en-US" sz="2000" dirty="0"/>
          </a:p>
          <a:p>
            <a:pPr marL="342900" indent="-342900" algn="l">
              <a:buFont typeface="Arial"/>
              <a:buChar char="•"/>
            </a:pPr>
            <a:endParaRPr lang="en-US" sz="2000" dirty="0"/>
          </a:p>
          <a:p>
            <a:pPr marL="342900" indent="-342900" algn="l">
              <a:buFont typeface="Arial"/>
              <a:buChar char="•"/>
            </a:pPr>
            <a:endParaRPr lang="en-US" sz="2000" dirty="0"/>
          </a:p>
        </p:txBody>
      </p:sp>
    </p:spTree>
    <p:extLst>
      <p:ext uri="{BB962C8B-B14F-4D97-AF65-F5344CB8AC3E}">
        <p14:creationId xmlns:p14="http://schemas.microsoft.com/office/powerpoint/2010/main" val="130619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221631"/>
            <a:ext cx="11436627" cy="672891"/>
          </a:xfrm>
          <a:solidFill>
            <a:schemeClr val="bg1">
              <a:lumMod val="95000"/>
            </a:schemeClr>
          </a:solidFill>
        </p:spPr>
        <p:txBody>
          <a:bodyPr>
            <a:normAutofit/>
          </a:bodyPr>
          <a:lstStyle/>
          <a:p>
            <a:r>
              <a:rPr lang="en-US" sz="2800" b="1" dirty="0">
                <a:solidFill>
                  <a:srgbClr val="0070C0"/>
                </a:solidFill>
              </a:rPr>
              <a:t>Statistically supported conclusions</a:t>
            </a:r>
          </a:p>
        </p:txBody>
      </p:sp>
      <p:sp>
        <p:nvSpPr>
          <p:cNvPr id="3" name="Content Placeholder 2"/>
          <p:cNvSpPr>
            <a:spLocks noGrp="1"/>
          </p:cNvSpPr>
          <p:nvPr>
            <p:ph idx="1"/>
          </p:nvPr>
        </p:nvSpPr>
        <p:spPr>
          <a:xfrm>
            <a:off x="470451" y="1149989"/>
            <a:ext cx="11171583" cy="5390567"/>
          </a:xfrm>
        </p:spPr>
        <p:txBody>
          <a:bodyPr>
            <a:normAutofit/>
          </a:bodyPr>
          <a:lstStyle/>
          <a:p>
            <a:pPr marL="514350" indent="-514350">
              <a:buAutoNum type="arabicPeriod"/>
            </a:pPr>
            <a:r>
              <a:rPr lang="en-US" b="1" u="sng" dirty="0">
                <a:solidFill>
                  <a:srgbClr val="0070C0"/>
                </a:solidFill>
              </a:rPr>
              <a:t>Go Big or Go Home </a:t>
            </a:r>
            <a:r>
              <a:rPr lang="en-US" sz="1200" u="sng" dirty="0">
                <a:solidFill>
                  <a:srgbClr val="0070C0"/>
                </a:solidFill>
              </a:rPr>
              <a:t>(pun intended)</a:t>
            </a:r>
          </a:p>
          <a:p>
            <a:pPr marL="0" indent="0">
              <a:buNone/>
            </a:pPr>
            <a:r>
              <a:rPr lang="en-US" sz="1200" dirty="0"/>
              <a:t>	</a:t>
            </a:r>
          </a:p>
          <a:p>
            <a:r>
              <a:rPr lang="en-US" sz="2200" dirty="0"/>
              <a:t>Total Square Footage(using basement + living + garage space) average (mean) of homes in Ames cost 68 </a:t>
            </a:r>
            <a:r>
              <a:rPr lang="en-US" sz="2200" dirty="0" err="1"/>
              <a:t>sq</a:t>
            </a:r>
            <a:r>
              <a:rPr lang="en-US" sz="2200" dirty="0"/>
              <a:t>/ft.</a:t>
            </a:r>
          </a:p>
          <a:p>
            <a:r>
              <a:rPr lang="en-US" sz="2200" dirty="0"/>
              <a:t>73% of sales price is implied by attributes related to size (R-</a:t>
            </a:r>
            <a:r>
              <a:rPr lang="en-US" sz="2200" dirty="0" err="1"/>
              <a:t>sq</a:t>
            </a:r>
            <a:r>
              <a:rPr lang="en-US" sz="2200" dirty="0"/>
              <a:t>)</a:t>
            </a:r>
          </a:p>
          <a:p>
            <a:r>
              <a:rPr lang="en-US" sz="2200" dirty="0"/>
              <a:t>Sorry Guys, Size Matters!</a:t>
            </a:r>
          </a:p>
          <a:p>
            <a:pPr marL="0" indent="0">
              <a:buNone/>
            </a:pPr>
            <a:r>
              <a:rPr lang="en-US" dirty="0">
                <a:solidFill>
                  <a:srgbClr val="0070C0"/>
                </a:solidFill>
              </a:rPr>
              <a:t>2. </a:t>
            </a:r>
            <a:r>
              <a:rPr lang="en-US" b="1" u="sng" dirty="0">
                <a:solidFill>
                  <a:srgbClr val="0070C0"/>
                </a:solidFill>
              </a:rPr>
              <a:t>Be Selective but not obsessive</a:t>
            </a:r>
          </a:p>
          <a:p>
            <a:r>
              <a:rPr lang="en-US" sz="2200" dirty="0"/>
              <a:t>6 variables including Size, Age (year built and year remodeled) , Location and Fireplaces account for 81% for price.</a:t>
            </a:r>
          </a:p>
          <a:p>
            <a:r>
              <a:rPr lang="en-US" sz="2200" dirty="0"/>
              <a:t>12 Variables that include  (Lot Area, Year Built, </a:t>
            </a:r>
            <a:r>
              <a:rPr lang="en-US" sz="2200" dirty="0" err="1"/>
              <a:t>YearRemodAdd</a:t>
            </a:r>
            <a:r>
              <a:rPr lang="en-US" sz="2200" dirty="0"/>
              <a:t>, </a:t>
            </a:r>
            <a:r>
              <a:rPr lang="en-US" sz="2200" dirty="0" err="1"/>
              <a:t>TotalBsmtSf</a:t>
            </a:r>
            <a:r>
              <a:rPr lang="en-US" sz="2200" dirty="0"/>
              <a:t>, </a:t>
            </a:r>
            <a:r>
              <a:rPr lang="en-US" sz="2200" dirty="0" err="1"/>
              <a:t>BsmtFinSFOne</a:t>
            </a:r>
            <a:r>
              <a:rPr lang="en-US" sz="2200" dirty="0"/>
              <a:t>, </a:t>
            </a:r>
            <a:r>
              <a:rPr lang="en-US" sz="2200" dirty="0" err="1"/>
              <a:t>GrLivArea</a:t>
            </a:r>
            <a:r>
              <a:rPr lang="en-US" sz="2200" dirty="0"/>
              <a:t>, </a:t>
            </a:r>
            <a:r>
              <a:rPr lang="en-US" sz="2200" dirty="0" err="1"/>
              <a:t>BedroomAbvGr</a:t>
            </a:r>
            <a:r>
              <a:rPr lang="en-US" sz="2200" dirty="0"/>
              <a:t>, </a:t>
            </a:r>
            <a:r>
              <a:rPr lang="en-US" sz="2200" dirty="0" err="1"/>
              <a:t>KitchenAbvGr</a:t>
            </a:r>
            <a:r>
              <a:rPr lang="en-US" sz="2200" dirty="0"/>
              <a:t>, Fireplaces, Garage Area, Good Neighborhood, Troubled Neighborhood) tells 88% of the story (based on R-</a:t>
            </a:r>
            <a:r>
              <a:rPr lang="en-US" sz="2200" dirty="0" err="1"/>
              <a:t>sq</a:t>
            </a:r>
            <a:r>
              <a:rPr lang="en-US" sz="2200" dirty="0"/>
              <a:t>).</a:t>
            </a:r>
          </a:p>
          <a:p>
            <a:pPr marL="0" indent="0">
              <a:buNone/>
            </a:pPr>
            <a:endParaRPr lang="en-US" sz="2200" dirty="0"/>
          </a:p>
          <a:p>
            <a:endParaRPr lang="en-US" b="1" u="sng" dirty="0"/>
          </a:p>
        </p:txBody>
      </p:sp>
    </p:spTree>
    <p:extLst>
      <p:ext uri="{BB962C8B-B14F-4D97-AF65-F5344CB8AC3E}">
        <p14:creationId xmlns:p14="http://schemas.microsoft.com/office/powerpoint/2010/main" val="13367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5" y="365126"/>
            <a:ext cx="12132365" cy="595658"/>
          </a:xfrm>
          <a:solidFill>
            <a:schemeClr val="bg1">
              <a:lumMod val="95000"/>
            </a:schemeClr>
          </a:solidFill>
        </p:spPr>
        <p:txBody>
          <a:bodyPr>
            <a:normAutofit/>
          </a:bodyPr>
          <a:lstStyle/>
          <a:p>
            <a:r>
              <a:rPr lang="en-US" sz="2800" b="1" dirty="0">
                <a:solidFill>
                  <a:srgbClr val="0070C0"/>
                </a:solidFill>
              </a:rPr>
              <a:t>Flip or Flop </a:t>
            </a:r>
            <a:r>
              <a:rPr lang="mr-IN" sz="2800" b="1" dirty="0">
                <a:solidFill>
                  <a:srgbClr val="0070C0"/>
                </a:solidFill>
              </a:rPr>
              <a:t>–</a:t>
            </a:r>
            <a:r>
              <a:rPr lang="en-US" sz="2800" b="1" dirty="0">
                <a:solidFill>
                  <a:srgbClr val="0070C0"/>
                </a:solidFill>
              </a:rPr>
              <a:t> Investment opportunities by renovating?</a:t>
            </a:r>
          </a:p>
        </p:txBody>
      </p:sp>
      <p:sp>
        <p:nvSpPr>
          <p:cNvPr id="3" name="Content Placeholder 2"/>
          <p:cNvSpPr>
            <a:spLocks noGrp="1"/>
          </p:cNvSpPr>
          <p:nvPr>
            <p:ph idx="1"/>
          </p:nvPr>
        </p:nvSpPr>
        <p:spPr>
          <a:xfrm>
            <a:off x="457200" y="1404730"/>
            <a:ext cx="10896600" cy="4772233"/>
          </a:xfrm>
        </p:spPr>
        <p:txBody>
          <a:bodyPr>
            <a:noAutofit/>
          </a:bodyPr>
          <a:lstStyle/>
          <a:p>
            <a:r>
              <a:rPr lang="en-US" sz="2000" dirty="0"/>
              <a:t>If 88% of price is accounted for by fixed features, only 12% (or $19k of house value) remains to other features which limits upside potential to add value via renovation and repairs using “Quality” (</a:t>
            </a:r>
            <a:r>
              <a:rPr lang="en-US" sz="2000" dirty="0" err="1"/>
              <a:t>ie</a:t>
            </a:r>
            <a:r>
              <a:rPr lang="en-US" sz="2000" dirty="0"/>
              <a:t> kitchen quality) and “Condition” (</a:t>
            </a:r>
            <a:r>
              <a:rPr lang="en-US" sz="2000" dirty="0" err="1"/>
              <a:t>ie</a:t>
            </a:r>
            <a:r>
              <a:rPr lang="en-US" sz="2000" dirty="0"/>
              <a:t> garage condition) metrics, including roof, exterior features, heating, electric components, etc.</a:t>
            </a:r>
          </a:p>
          <a:p>
            <a:r>
              <a:rPr lang="en-US" sz="2000" dirty="0"/>
              <a:t>If the goal is to add value via renovation, the most promising upside will come from:</a:t>
            </a:r>
          </a:p>
          <a:p>
            <a:pPr marL="857250" lvl="1" indent="-457200">
              <a:buFont typeface="+mj-lt"/>
              <a:buAutoNum type="arabicPeriod"/>
            </a:pPr>
            <a:r>
              <a:rPr lang="en-US" sz="2000" dirty="0"/>
              <a:t>Adding a garage if land and zoning eligibility permits (worth approximately $6k per car)</a:t>
            </a:r>
          </a:p>
          <a:p>
            <a:pPr marL="857250" lvl="1" indent="-457200">
              <a:buFont typeface="+mj-lt"/>
              <a:buAutoNum type="arabicPeriod"/>
            </a:pPr>
            <a:r>
              <a:rPr lang="en-US" sz="2000" dirty="0"/>
              <a:t>Complete and unfinished basement (amounts to $35/sq. ft.)</a:t>
            </a:r>
          </a:p>
          <a:p>
            <a:pPr marL="857250" lvl="1" indent="-457200">
              <a:buFont typeface="+mj-lt"/>
              <a:buAutoNum type="arabicPeriod"/>
            </a:pPr>
            <a:r>
              <a:rPr lang="en-US" sz="2000" dirty="0"/>
              <a:t>Remodel/Upgrade the kitchen.</a:t>
            </a:r>
          </a:p>
          <a:p>
            <a:r>
              <a:rPr lang="en-US" sz="2000" dirty="0"/>
              <a:t>Profit model relies on ability to source low cost contractors.</a:t>
            </a:r>
          </a:p>
          <a:p>
            <a:r>
              <a:rPr lang="en-US" sz="2000" dirty="0"/>
              <a:t>Analysis suggests that the most prudent investment strategy would be investing in underpriced listings based on the criteria in the linear model vs “flipping” houses by renovating features and making improvements.</a:t>
            </a:r>
          </a:p>
        </p:txBody>
      </p:sp>
    </p:spTree>
    <p:extLst>
      <p:ext uri="{BB962C8B-B14F-4D97-AF65-F5344CB8AC3E}">
        <p14:creationId xmlns:p14="http://schemas.microsoft.com/office/powerpoint/2010/main" val="1081167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2609E9-7AED-4C35-B05A-F7B41624F21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Thank You!</a:t>
            </a:r>
          </a:p>
        </p:txBody>
      </p:sp>
    </p:spTree>
    <p:extLst>
      <p:ext uri="{BB962C8B-B14F-4D97-AF65-F5344CB8AC3E}">
        <p14:creationId xmlns:p14="http://schemas.microsoft.com/office/powerpoint/2010/main" val="53524270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70C0-0F5E-4FE2-8C3F-6D6A50735034}"/>
              </a:ext>
            </a:extLst>
          </p:cNvPr>
          <p:cNvSpPr>
            <a:spLocks noGrp="1"/>
          </p:cNvSpPr>
          <p:nvPr>
            <p:ph type="title"/>
          </p:nvPr>
        </p:nvSpPr>
        <p:spPr>
          <a:xfrm>
            <a:off x="612913" y="93457"/>
            <a:ext cx="10515600" cy="396874"/>
          </a:xfrm>
        </p:spPr>
        <p:txBody>
          <a:bodyPr>
            <a:normAutofit/>
          </a:bodyPr>
          <a:lstStyle/>
          <a:p>
            <a:r>
              <a:rPr lang="en-US" sz="2000" dirty="0"/>
              <a:t>Appendix-1</a:t>
            </a:r>
          </a:p>
        </p:txBody>
      </p:sp>
      <p:pic>
        <p:nvPicPr>
          <p:cNvPr id="5" name="Picture 4">
            <a:extLst>
              <a:ext uri="{FF2B5EF4-FFF2-40B4-BE49-F238E27FC236}">
                <a16:creationId xmlns:a16="http://schemas.microsoft.com/office/drawing/2014/main" id="{E1A8B07D-2EF4-4973-A5AD-047E287D9552}"/>
              </a:ext>
            </a:extLst>
          </p:cNvPr>
          <p:cNvPicPr>
            <a:picLocks noChangeAspect="1"/>
          </p:cNvPicPr>
          <p:nvPr/>
        </p:nvPicPr>
        <p:blipFill rotWithShape="1">
          <a:blip r:embed="rId2"/>
          <a:srcRect l="12320" t="6185" r="44460" b="7439"/>
          <a:stretch/>
        </p:blipFill>
        <p:spPr>
          <a:xfrm>
            <a:off x="500269" y="380999"/>
            <a:ext cx="4446105" cy="5923721"/>
          </a:xfrm>
          <a:prstGeom prst="rect">
            <a:avLst/>
          </a:prstGeom>
        </p:spPr>
      </p:pic>
      <p:pic>
        <p:nvPicPr>
          <p:cNvPr id="6" name="Picture 5">
            <a:extLst>
              <a:ext uri="{FF2B5EF4-FFF2-40B4-BE49-F238E27FC236}">
                <a16:creationId xmlns:a16="http://schemas.microsoft.com/office/drawing/2014/main" id="{390AA6DB-0A66-464B-96D3-348E7702756F}"/>
              </a:ext>
            </a:extLst>
          </p:cNvPr>
          <p:cNvPicPr>
            <a:picLocks noChangeAspect="1"/>
          </p:cNvPicPr>
          <p:nvPr/>
        </p:nvPicPr>
        <p:blipFill rotWithShape="1">
          <a:blip r:embed="rId3"/>
          <a:srcRect l="12608" t="5000" r="43076" b="5000"/>
          <a:stretch/>
        </p:blipFill>
        <p:spPr>
          <a:xfrm>
            <a:off x="3863008" y="256759"/>
            <a:ext cx="4558749" cy="6172200"/>
          </a:xfrm>
          <a:prstGeom prst="rect">
            <a:avLst/>
          </a:prstGeom>
        </p:spPr>
      </p:pic>
      <p:pic>
        <p:nvPicPr>
          <p:cNvPr id="7" name="Picture 6">
            <a:extLst>
              <a:ext uri="{FF2B5EF4-FFF2-40B4-BE49-F238E27FC236}">
                <a16:creationId xmlns:a16="http://schemas.microsoft.com/office/drawing/2014/main" id="{BC476124-0668-4726-9ECD-2CBD8648031E}"/>
              </a:ext>
            </a:extLst>
          </p:cNvPr>
          <p:cNvPicPr>
            <a:picLocks noChangeAspect="1"/>
          </p:cNvPicPr>
          <p:nvPr/>
        </p:nvPicPr>
        <p:blipFill>
          <a:blip r:embed="rId4"/>
          <a:stretch>
            <a:fillRect/>
          </a:stretch>
        </p:blipFill>
        <p:spPr>
          <a:xfrm>
            <a:off x="7128441" y="291894"/>
            <a:ext cx="4826248" cy="4146763"/>
          </a:xfrm>
          <a:prstGeom prst="rect">
            <a:avLst/>
          </a:prstGeom>
        </p:spPr>
      </p:pic>
      <p:pic>
        <p:nvPicPr>
          <p:cNvPr id="8" name="Picture 7">
            <a:extLst>
              <a:ext uri="{FF2B5EF4-FFF2-40B4-BE49-F238E27FC236}">
                <a16:creationId xmlns:a16="http://schemas.microsoft.com/office/drawing/2014/main" id="{87A6B79A-3D5F-4F8E-824D-F72518AD2BCF}"/>
              </a:ext>
            </a:extLst>
          </p:cNvPr>
          <p:cNvPicPr>
            <a:picLocks noChangeAspect="1"/>
          </p:cNvPicPr>
          <p:nvPr/>
        </p:nvPicPr>
        <p:blipFill rotWithShape="1">
          <a:blip r:embed="rId5"/>
          <a:srcRect l="12051" t="6256" r="44728" b="69372"/>
          <a:stretch/>
        </p:blipFill>
        <p:spPr>
          <a:xfrm>
            <a:off x="7447722" y="4073388"/>
            <a:ext cx="4446105" cy="1671430"/>
          </a:xfrm>
          <a:prstGeom prst="rect">
            <a:avLst/>
          </a:prstGeom>
        </p:spPr>
      </p:pic>
    </p:spTree>
    <p:extLst>
      <p:ext uri="{BB962C8B-B14F-4D97-AF65-F5344CB8AC3E}">
        <p14:creationId xmlns:p14="http://schemas.microsoft.com/office/powerpoint/2010/main" val="425178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2E0A578-CE27-410A-8933-52A270F02582}"/>
              </a:ext>
            </a:extLst>
          </p:cNvPr>
          <p:cNvSpPr>
            <a:spLocks noGrp="1"/>
          </p:cNvSpPr>
          <p:nvPr>
            <p:ph type="ctrTitle"/>
          </p:nvPr>
        </p:nvSpPr>
        <p:spPr>
          <a:xfrm>
            <a:off x="1524000" y="2776538"/>
            <a:ext cx="9144000" cy="1381188"/>
          </a:xfrm>
        </p:spPr>
        <p:txBody>
          <a:bodyPr anchor="ctr">
            <a:normAutofit/>
          </a:bodyPr>
          <a:lstStyle/>
          <a:p>
            <a:r>
              <a:rPr lang="en-US" sz="4000" b="1" dirty="0">
                <a:solidFill>
                  <a:srgbClr val="0070C0"/>
                </a:solidFill>
              </a:rPr>
              <a:t>Data Exploration</a:t>
            </a:r>
            <a:endParaRPr lang="en-US" sz="4000" dirty="0">
              <a:solidFill>
                <a:schemeClr val="bg2"/>
              </a:solidFill>
            </a:endParaRPr>
          </a:p>
        </p:txBody>
      </p:sp>
    </p:spTree>
    <p:extLst>
      <p:ext uri="{BB962C8B-B14F-4D97-AF65-F5344CB8AC3E}">
        <p14:creationId xmlns:p14="http://schemas.microsoft.com/office/powerpoint/2010/main" val="66146705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1604-1638-4485-84DC-A0F8D919F4B9}"/>
              </a:ext>
            </a:extLst>
          </p:cNvPr>
          <p:cNvSpPr>
            <a:spLocks noGrp="1"/>
          </p:cNvSpPr>
          <p:nvPr>
            <p:ph type="title"/>
          </p:nvPr>
        </p:nvSpPr>
        <p:spPr>
          <a:xfrm>
            <a:off x="838200" y="365125"/>
            <a:ext cx="10515600" cy="416753"/>
          </a:xfrm>
        </p:spPr>
        <p:txBody>
          <a:bodyPr>
            <a:normAutofit fontScale="90000"/>
          </a:bodyPr>
          <a:lstStyle/>
          <a:p>
            <a:r>
              <a:rPr lang="en-US" dirty="0"/>
              <a:t>Appendix-2</a:t>
            </a:r>
          </a:p>
        </p:txBody>
      </p:sp>
      <p:sp>
        <p:nvSpPr>
          <p:cNvPr id="4" name="Rectangle 1">
            <a:extLst>
              <a:ext uri="{FF2B5EF4-FFF2-40B4-BE49-F238E27FC236}">
                <a16:creationId xmlns:a16="http://schemas.microsoft.com/office/drawing/2014/main" id="{B3224F9A-E578-40AD-BB02-336E353B49EB}"/>
              </a:ext>
            </a:extLst>
          </p:cNvPr>
          <p:cNvSpPr>
            <a:spLocks noGrp="1" noChangeArrowheads="1"/>
          </p:cNvSpPr>
          <p:nvPr>
            <p:ph idx="1"/>
          </p:nvPr>
        </p:nvSpPr>
        <p:spPr bwMode="auto">
          <a:xfrm>
            <a:off x="838200" y="1154912"/>
            <a:ext cx="8002191"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MSZoning</a:t>
            </a:r>
            <a:r>
              <a:rPr kumimoji="0" lang="en-US" altLang="en-US" sz="1000" b="0" i="0" u="none" strike="noStrike" cap="none" normalizeH="0" baseline="0" dirty="0">
                <a:ln>
                  <a:noFill/>
                </a:ln>
                <a:solidFill>
                  <a:srgbClr val="000000"/>
                </a:solidFill>
                <a:effectLst/>
                <a:latin typeface="Lucida Console" panose="020B0609040504020204" pitchFamily="49" charset="0"/>
              </a:rPr>
              <a:t> Street Alley </a:t>
            </a:r>
            <a:r>
              <a:rPr kumimoji="0" lang="en-US" altLang="en-US" sz="1000" b="0" i="0" u="none" strike="noStrike" cap="none" normalizeH="0" baseline="0" dirty="0" err="1">
                <a:ln>
                  <a:noFill/>
                </a:ln>
                <a:solidFill>
                  <a:srgbClr val="000000"/>
                </a:solidFill>
                <a:effectLst/>
                <a:latin typeface="Lucida Console" panose="020B0609040504020204" pitchFamily="49" charset="0"/>
              </a:rPr>
              <a:t>LotShape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LandContour</a:t>
            </a:r>
            <a:r>
              <a:rPr kumimoji="0" lang="en-US" altLang="en-US" sz="1000" b="0" i="0" u="none" strike="noStrike" cap="none" normalizeH="0" baseline="0" dirty="0">
                <a:ln>
                  <a:noFill/>
                </a:ln>
                <a:solidFill>
                  <a:srgbClr val="000000"/>
                </a:solidFill>
                <a:effectLst/>
                <a:latin typeface="Lucida Console" panose="020B0609040504020204" pitchFamily="49" charset="0"/>
              </a:rPr>
              <a:t> Utilities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9.909275e-18 1.594118e-03 1.420779e-02 4.495140e-01 3.127842e-08 1.939245e-02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LotConfig</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LandSlope</a:t>
            </a:r>
            <a:r>
              <a:rPr kumimoji="0" lang="en-US" altLang="en-US" sz="1000" b="0" i="0" u="none" strike="noStrike" cap="none" normalizeH="0" baseline="0" dirty="0">
                <a:ln>
                  <a:noFill/>
                </a:ln>
                <a:solidFill>
                  <a:srgbClr val="000000"/>
                </a:solidFill>
                <a:effectLst/>
                <a:latin typeface="Lucida Console" panose="020B0609040504020204" pitchFamily="49" charset="0"/>
              </a:rPr>
              <a:t> Neighborhood Condition1 Condition2 </a:t>
            </a:r>
            <a:r>
              <a:rPr kumimoji="0" lang="en-US" altLang="en-US" sz="1000" b="0" i="0" u="none" strike="noStrike" cap="none" normalizeH="0" baseline="0" dirty="0" err="1">
                <a:ln>
                  <a:noFill/>
                </a:ln>
                <a:solidFill>
                  <a:srgbClr val="000000"/>
                </a:solidFill>
                <a:effectLst/>
                <a:latin typeface="Lucida Console" panose="020B0609040504020204" pitchFamily="49" charset="0"/>
              </a:rPr>
              <a:t>BldgType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1.412358e-01 1.668988e-01 5.576778e-43 7.515057e-01 7.173339e-01 3.332217e-23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HouseStyle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RoofStyle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RoofMatl</a:t>
            </a:r>
            <a:r>
              <a:rPr kumimoji="0" lang="en-US" altLang="en-US" sz="1000" b="0" i="0" u="none" strike="noStrike" cap="none" normalizeH="0" baseline="0" dirty="0">
                <a:ln>
                  <a:noFill/>
                </a:ln>
                <a:solidFill>
                  <a:srgbClr val="000000"/>
                </a:solidFill>
                <a:effectLst/>
                <a:latin typeface="Lucida Console" panose="020B0609040504020204" pitchFamily="49" charset="0"/>
              </a:rPr>
              <a:t> Exterior1st Exterior2nd </a:t>
            </a:r>
            <a:r>
              <a:rPr kumimoji="0" lang="en-US" altLang="en-US" sz="1000" b="0" i="0" u="none" strike="noStrike" cap="none" normalizeH="0" baseline="0" dirty="0" err="1">
                <a:ln>
                  <a:noFill/>
                </a:ln>
                <a:solidFill>
                  <a:srgbClr val="000000"/>
                </a:solidFill>
                <a:effectLst/>
                <a:latin typeface="Lucida Console" panose="020B0609040504020204" pitchFamily="49" charset="0"/>
              </a:rPr>
              <a:t>MasVnrType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1.626511e-06 6.468740e-08 8.029727e-03 2.028676e-28 5.394584e-24 9.246429e-31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ExterQual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ExterCond</a:t>
            </a:r>
            <a:r>
              <a:rPr kumimoji="0" lang="en-US" altLang="en-US" sz="1000" b="0" i="0" u="none" strike="noStrike" cap="none" normalizeH="0" baseline="0" dirty="0">
                <a:ln>
                  <a:noFill/>
                </a:ln>
                <a:solidFill>
                  <a:srgbClr val="000000"/>
                </a:solidFill>
                <a:effectLst/>
                <a:latin typeface="Lucida Console" panose="020B0609040504020204" pitchFamily="49" charset="0"/>
              </a:rPr>
              <a:t> Foundation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BsmtCond</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BsmtExposure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3.071252e-46 1.813475e-02 2.161004e-30 9.358370e-55 1.223155e-07 2.937449e-11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BsmtFinType1 BsmtFinType2 Heating </a:t>
            </a:r>
            <a:r>
              <a:rPr kumimoji="0" lang="en-US" altLang="en-US" sz="1000" b="0" i="0" u="none" strike="noStrike" cap="none" normalizeH="0" baseline="0" dirty="0" err="1">
                <a:ln>
                  <a:noFill/>
                </a:ln>
                <a:solidFill>
                  <a:srgbClr val="000000"/>
                </a:solidFill>
                <a:effectLst/>
                <a:latin typeface="Lucida Console" panose="020B0609040504020204" pitchFamily="49" charset="0"/>
              </a:rPr>
              <a:t>HeatingQC</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CentralAir</a:t>
            </a:r>
            <a:r>
              <a:rPr kumimoji="0" lang="en-US" altLang="en-US" sz="1000" b="0" i="0" u="none" strike="noStrike" cap="none" normalizeH="0" baseline="0" dirty="0">
                <a:ln>
                  <a:noFill/>
                </a:ln>
                <a:solidFill>
                  <a:srgbClr val="000000"/>
                </a:solidFill>
                <a:effectLst/>
                <a:latin typeface="Lucida Console" panose="020B0609040504020204" pitchFamily="49" charset="0"/>
              </a:rPr>
              <a:t> Electrical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1.909141e-15 5.928728e-04 9.990498e-01 8.132604e-22 2.620041e-04 3.363524e-23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KitchenQual</a:t>
            </a:r>
            <a:r>
              <a:rPr kumimoji="0" lang="en-US" altLang="en-US" sz="1000" b="0" i="0" u="none" strike="noStrike" cap="none" normalizeH="0" baseline="0" dirty="0">
                <a:ln>
                  <a:noFill/>
                </a:ln>
                <a:solidFill>
                  <a:srgbClr val="000000"/>
                </a:solidFill>
                <a:effectLst/>
                <a:latin typeface="Lucida Console" panose="020B0609040504020204" pitchFamily="49" charset="0"/>
              </a:rPr>
              <a:t> Functional </a:t>
            </a:r>
            <a:r>
              <a:rPr kumimoji="0" lang="en-US" altLang="en-US" sz="1000" b="0" i="0" u="none" strike="noStrike" cap="none" normalizeH="0" baseline="0" dirty="0" err="1">
                <a:ln>
                  <a:noFill/>
                </a:ln>
                <a:solidFill>
                  <a:srgbClr val="000000"/>
                </a:solidFill>
                <a:effectLst/>
                <a:latin typeface="Lucida Console" panose="020B0609040504020204" pitchFamily="49" charset="0"/>
              </a:rPr>
              <a:t>FireplaceQu</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GarageFinish</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1.445136e-36 2.120077e-01 3.707982e-16 8.370676e-22 1.116818e-27 3.817652e-07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GarageCond</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PavedDrive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PoolQC</a:t>
            </a:r>
            <a:r>
              <a:rPr kumimoji="0" lang="en-US" altLang="en-US" sz="1000" b="0" i="0" u="none" strike="noStrike" cap="none" normalizeH="0" baseline="0" dirty="0">
                <a:ln>
                  <a:noFill/>
                </a:ln>
                <a:solidFill>
                  <a:srgbClr val="000000"/>
                </a:solidFill>
                <a:effectLst/>
                <a:latin typeface="Lucida Console" panose="020B0609040504020204" pitchFamily="49" charset="0"/>
              </a:rPr>
              <a:t> Fence </a:t>
            </a:r>
            <a:r>
              <a:rPr kumimoji="0" lang="en-US" altLang="en-US" sz="1000" b="0" i="0" u="none" strike="noStrike" cap="none" normalizeH="0" baseline="0" dirty="0" err="1">
                <a:ln>
                  <a:noFill/>
                </a:ln>
                <a:solidFill>
                  <a:srgbClr val="000000"/>
                </a:solidFill>
                <a:effectLst/>
                <a:latin typeface="Lucida Console" panose="020B0609040504020204" pitchFamily="49" charset="0"/>
              </a:rPr>
              <a:t>MiscFeature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SaleType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1.293424e-07 5.899112e-06 5.929498e-09 2.227592e-04 9.927046e-01 2.998978e-321 IsRemodeled 9.788271e-01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44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CB73-8593-4074-886F-EDED4E788813}"/>
              </a:ext>
            </a:extLst>
          </p:cNvPr>
          <p:cNvSpPr>
            <a:spLocks noGrp="1"/>
          </p:cNvSpPr>
          <p:nvPr>
            <p:ph type="title"/>
          </p:nvPr>
        </p:nvSpPr>
        <p:spPr>
          <a:xfrm>
            <a:off x="234950" y="643467"/>
            <a:ext cx="10471150" cy="690033"/>
          </a:xfrm>
          <a:solidFill>
            <a:schemeClr val="bg1">
              <a:lumMod val="95000"/>
            </a:schemeClr>
          </a:solidFill>
        </p:spPr>
        <p:txBody>
          <a:bodyPr vert="horz" lIns="91440" tIns="45720" rIns="91440" bIns="45720" rtlCol="0" anchor="ctr">
            <a:normAutofit fontScale="90000"/>
          </a:bodyPr>
          <a:lstStyle/>
          <a:p>
            <a:br>
              <a:rPr lang="en-US" sz="3200" b="1" dirty="0">
                <a:solidFill>
                  <a:srgbClr val="0070C0"/>
                </a:solidFill>
              </a:rPr>
            </a:br>
            <a:r>
              <a:rPr lang="en-US" sz="3200" b="1" dirty="0">
                <a:solidFill>
                  <a:srgbClr val="0070C0"/>
                </a:solidFill>
              </a:rPr>
              <a:t>What factors do we believe to influence house prices?</a:t>
            </a:r>
            <a:br>
              <a:rPr lang="en-US" sz="3200" b="1" dirty="0">
                <a:solidFill>
                  <a:srgbClr val="0070C0"/>
                </a:solidFill>
              </a:rPr>
            </a:br>
            <a:endParaRPr lang="en-US" sz="3200" b="1" u="sng" dirty="0">
              <a:solidFill>
                <a:srgbClr val="0070C0"/>
              </a:solidFill>
            </a:endParaRPr>
          </a:p>
        </p:txBody>
      </p:sp>
      <p:sp>
        <p:nvSpPr>
          <p:cNvPr id="4" name="TextBox 3">
            <a:extLst>
              <a:ext uri="{FF2B5EF4-FFF2-40B4-BE49-F238E27FC236}">
                <a16:creationId xmlns:a16="http://schemas.microsoft.com/office/drawing/2014/main" id="{CC0F3D11-B31A-4DEE-BB5C-830CF453B203}"/>
              </a:ext>
            </a:extLst>
          </p:cNvPr>
          <p:cNvSpPr txBox="1"/>
          <p:nvPr/>
        </p:nvSpPr>
        <p:spPr>
          <a:xfrm>
            <a:off x="1295400" y="2633197"/>
            <a:ext cx="101769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contains 1460 observations in the training set and 1459 observations in the test set. </a:t>
            </a:r>
          </a:p>
          <a:p>
            <a:pPr marL="285750" indent="-285750">
              <a:buFont typeface="Arial" panose="020B0604020202020204" pitchFamily="34" charset="0"/>
              <a:buChar char="•"/>
            </a:pPr>
            <a:r>
              <a:rPr lang="en-US" dirty="0"/>
              <a:t>There are 46 categorical variables including 23 nominal and 23 ordinal ones, and 33 numeric variables in the dataset. </a:t>
            </a:r>
          </a:p>
          <a:p>
            <a:pPr marL="285750" indent="-285750">
              <a:buFont typeface="Arial" panose="020B0604020202020204" pitchFamily="34" charset="0"/>
              <a:buChar char="•"/>
            </a:pPr>
            <a:r>
              <a:rPr lang="en-US" dirty="0"/>
              <a:t>The training set has the sale price as response while the test set doesn’t.</a:t>
            </a:r>
          </a:p>
          <a:p>
            <a:endParaRPr lang="en-US" dirty="0"/>
          </a:p>
        </p:txBody>
      </p:sp>
    </p:spTree>
    <p:extLst>
      <p:ext uri="{BB962C8B-B14F-4D97-AF65-F5344CB8AC3E}">
        <p14:creationId xmlns:p14="http://schemas.microsoft.com/office/powerpoint/2010/main" val="209290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C4B0-CD8D-4273-AE80-7755E21858BF}"/>
              </a:ext>
            </a:extLst>
          </p:cNvPr>
          <p:cNvSpPr>
            <a:spLocks noGrp="1"/>
          </p:cNvSpPr>
          <p:nvPr>
            <p:ph type="title"/>
          </p:nvPr>
        </p:nvSpPr>
        <p:spPr>
          <a:xfrm>
            <a:off x="139700" y="136525"/>
            <a:ext cx="11169650" cy="511175"/>
          </a:xfrm>
          <a:solidFill>
            <a:schemeClr val="bg1">
              <a:lumMod val="95000"/>
            </a:schemeClr>
          </a:solidFill>
        </p:spPr>
        <p:txBody>
          <a:bodyPr>
            <a:normAutofit/>
          </a:bodyPr>
          <a:lstStyle/>
          <a:p>
            <a:r>
              <a:rPr lang="en-US" sz="2800" b="1" dirty="0">
                <a:solidFill>
                  <a:srgbClr val="0070C0"/>
                </a:solidFill>
              </a:rPr>
              <a:t>Univariate Analysis</a:t>
            </a:r>
          </a:p>
        </p:txBody>
      </p:sp>
      <p:pic>
        <p:nvPicPr>
          <p:cNvPr id="5" name="Content Placeholder 4" descr="A train window with a large screen&#10;&#10;Description generated with high confidence">
            <a:extLst>
              <a:ext uri="{FF2B5EF4-FFF2-40B4-BE49-F238E27FC236}">
                <a16:creationId xmlns:a16="http://schemas.microsoft.com/office/drawing/2014/main" id="{EDBBBAFC-B99B-4564-924E-2545FB416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563" y="723900"/>
            <a:ext cx="7640773" cy="5619750"/>
          </a:xfrm>
        </p:spPr>
      </p:pic>
    </p:spTree>
    <p:extLst>
      <p:ext uri="{BB962C8B-B14F-4D97-AF65-F5344CB8AC3E}">
        <p14:creationId xmlns:p14="http://schemas.microsoft.com/office/powerpoint/2010/main" val="288278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8" name="Rectangle 83">
            <a:extLst>
              <a:ext uri="{FF2B5EF4-FFF2-40B4-BE49-F238E27FC236}">
                <a16:creationId xmlns:a16="http://schemas.microsoft.com/office/drawing/2014/main" id="{EC12C61A-9558-4DE5-AFDB-898358AFB4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Content Placeholder 11">
            <a:extLst>
              <a:ext uri="{FF2B5EF4-FFF2-40B4-BE49-F238E27FC236}">
                <a16:creationId xmlns:a16="http://schemas.microsoft.com/office/drawing/2014/main" id="{80B08409-AFCA-4FBA-99D6-B1534164B404}"/>
              </a:ext>
            </a:extLst>
          </p:cNvPr>
          <p:cNvPicPr>
            <a:picLocks noChangeAspect="1"/>
          </p:cNvPicPr>
          <p:nvPr/>
        </p:nvPicPr>
        <p:blipFill rotWithShape="1">
          <a:blip r:embed="rId2">
            <a:extLst>
              <a:ext uri="{28A0092B-C50C-407E-A947-70E740481C1C}">
                <a14:useLocalDpi xmlns:a14="http://schemas.microsoft.com/office/drawing/2010/main" val="0"/>
              </a:ext>
            </a:extLst>
          </a:blip>
          <a:srcRect t="23361" r="-9" b="-9"/>
          <a:stretch/>
        </p:blipFill>
        <p:spPr>
          <a:xfrm>
            <a:off x="7829551" y="2330867"/>
            <a:ext cx="4042410" cy="1863093"/>
          </a:xfrm>
          <a:prstGeom prst="rect">
            <a:avLst/>
          </a:prstGeom>
        </p:spPr>
      </p:pic>
      <p:pic>
        <p:nvPicPr>
          <p:cNvPr id="14" name="Picture 13" descr="A close up of text on a white background&#10;&#10;Description generated with high confidence">
            <a:extLst>
              <a:ext uri="{FF2B5EF4-FFF2-40B4-BE49-F238E27FC236}">
                <a16:creationId xmlns:a16="http://schemas.microsoft.com/office/drawing/2014/main" id="{1BB2A90C-877B-442D-A6FA-21612C428421}"/>
              </a:ext>
            </a:extLst>
          </p:cNvPr>
          <p:cNvPicPr>
            <a:picLocks noChangeAspect="1"/>
          </p:cNvPicPr>
          <p:nvPr/>
        </p:nvPicPr>
        <p:blipFill rotWithShape="1">
          <a:blip r:embed="rId3">
            <a:extLst>
              <a:ext uri="{28A0092B-C50C-407E-A947-70E740481C1C}">
                <a14:useLocalDpi xmlns:a14="http://schemas.microsoft.com/office/drawing/2010/main" val="0"/>
              </a:ext>
            </a:extLst>
          </a:blip>
          <a:srcRect t="23361" r="-9" b="-9"/>
          <a:stretch/>
        </p:blipFill>
        <p:spPr>
          <a:xfrm>
            <a:off x="7829551" y="306909"/>
            <a:ext cx="4042409" cy="1863093"/>
          </a:xfrm>
          <a:prstGeom prst="rect">
            <a:avLst/>
          </a:prstGeom>
        </p:spPr>
      </p:pic>
      <p:sp>
        <p:nvSpPr>
          <p:cNvPr id="2" name="Title 1">
            <a:extLst>
              <a:ext uri="{FF2B5EF4-FFF2-40B4-BE49-F238E27FC236}">
                <a16:creationId xmlns:a16="http://schemas.microsoft.com/office/drawing/2014/main" id="{BD38A6AD-BF75-4389-9A42-7300E6B473AD}"/>
              </a:ext>
            </a:extLst>
          </p:cNvPr>
          <p:cNvSpPr>
            <a:spLocks noGrp="1"/>
          </p:cNvSpPr>
          <p:nvPr>
            <p:ph type="title"/>
          </p:nvPr>
        </p:nvSpPr>
        <p:spPr>
          <a:xfrm>
            <a:off x="660400" y="419101"/>
            <a:ext cx="6714066" cy="457200"/>
          </a:xfrm>
          <a:solidFill>
            <a:schemeClr val="bg1"/>
          </a:solidFill>
        </p:spPr>
        <p:txBody>
          <a:bodyPr vert="horz" lIns="91440" tIns="45720" rIns="91440" bIns="45720" rtlCol="0" anchor="ctr">
            <a:normAutofit/>
          </a:bodyPr>
          <a:lstStyle/>
          <a:p>
            <a:r>
              <a:rPr lang="en-US" sz="2000" b="1" dirty="0"/>
              <a:t>Qualitative</a:t>
            </a:r>
            <a:r>
              <a:rPr lang="en-US" sz="2000" b="1" kern="1200" dirty="0">
                <a:solidFill>
                  <a:schemeClr val="tx1"/>
                </a:solidFill>
                <a:latin typeface="+mj-lt"/>
                <a:ea typeface="+mj-ea"/>
                <a:cs typeface="+mj-cs"/>
              </a:rPr>
              <a:t> vs Sale Price</a:t>
            </a:r>
          </a:p>
        </p:txBody>
      </p:sp>
      <p:pic>
        <p:nvPicPr>
          <p:cNvPr id="17" name="Content Placeholder 16">
            <a:extLst>
              <a:ext uri="{FF2B5EF4-FFF2-40B4-BE49-F238E27FC236}">
                <a16:creationId xmlns:a16="http://schemas.microsoft.com/office/drawing/2014/main" id="{5A4A2791-9B07-41F3-9C9C-0275AA503C2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64127" y="1438839"/>
            <a:ext cx="6910339" cy="4216541"/>
          </a:xfrm>
        </p:spPr>
      </p:pic>
      <p:pic>
        <p:nvPicPr>
          <p:cNvPr id="6" name="Picture 5">
            <a:extLst>
              <a:ext uri="{FF2B5EF4-FFF2-40B4-BE49-F238E27FC236}">
                <a16:creationId xmlns:a16="http://schemas.microsoft.com/office/drawing/2014/main" id="{08A2B321-BA8C-4A4B-91AA-BB56FF898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9550" y="4298950"/>
            <a:ext cx="4042409" cy="2330867"/>
          </a:xfrm>
          <a:prstGeom prst="rect">
            <a:avLst/>
          </a:prstGeom>
        </p:spPr>
      </p:pic>
    </p:spTree>
    <p:extLst>
      <p:ext uri="{BB962C8B-B14F-4D97-AF65-F5344CB8AC3E}">
        <p14:creationId xmlns:p14="http://schemas.microsoft.com/office/powerpoint/2010/main" val="414301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DAE885FA-583E-488C-A3B2-2647B84A816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26">
            <a:extLst>
              <a:ext uri="{FF2B5EF4-FFF2-40B4-BE49-F238E27FC236}">
                <a16:creationId xmlns:a16="http://schemas.microsoft.com/office/drawing/2014/main" id="{87B1CEC7-C2CE-4440-A0F7-0BE6B3AADB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a:extLst>
              <a:ext uri="{FF2B5EF4-FFF2-40B4-BE49-F238E27FC236}">
                <a16:creationId xmlns:a16="http://schemas.microsoft.com/office/drawing/2014/main" id="{7B0DBF0B-D7C2-4F15-94AE-3152558245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boat&#10;&#10;Description generated with high confidence">
            <a:extLst>
              <a:ext uri="{FF2B5EF4-FFF2-40B4-BE49-F238E27FC236}">
                <a16:creationId xmlns:a16="http://schemas.microsoft.com/office/drawing/2014/main" id="{A68D326E-8170-405A-9B88-5BBAC92DB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714" y="729457"/>
            <a:ext cx="3637392" cy="3291840"/>
          </a:xfrm>
          <a:prstGeom prst="rect">
            <a:avLst/>
          </a:prstGeom>
        </p:spPr>
      </p:pic>
      <p:pic>
        <p:nvPicPr>
          <p:cNvPr id="6" name="Content Placeholder 5" descr="A close up of a boat&#10;&#10;Description generated with high confidence">
            <a:extLst>
              <a:ext uri="{FF2B5EF4-FFF2-40B4-BE49-F238E27FC236}">
                <a16:creationId xmlns:a16="http://schemas.microsoft.com/office/drawing/2014/main" id="{763AEB43-6609-49BD-B79B-3A4E415997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9195" y="675372"/>
            <a:ext cx="3805595" cy="3291840"/>
          </a:xfrm>
          <a:prstGeom prst="rect">
            <a:avLst/>
          </a:prstGeom>
        </p:spPr>
      </p:pic>
      <p:sp>
        <p:nvSpPr>
          <p:cNvPr id="8" name="Title 7">
            <a:extLst>
              <a:ext uri="{FF2B5EF4-FFF2-40B4-BE49-F238E27FC236}">
                <a16:creationId xmlns:a16="http://schemas.microsoft.com/office/drawing/2014/main" id="{DF1FCE55-8066-4631-A74C-815B5A94A09E}"/>
              </a:ext>
            </a:extLst>
          </p:cNvPr>
          <p:cNvSpPr>
            <a:spLocks noGrp="1"/>
          </p:cNvSpPr>
          <p:nvPr>
            <p:ph type="title"/>
          </p:nvPr>
        </p:nvSpPr>
        <p:spPr>
          <a:xfrm>
            <a:off x="1524000" y="4642583"/>
            <a:ext cx="9144000" cy="1099845"/>
          </a:xfrm>
        </p:spPr>
        <p:txBody>
          <a:bodyPr vert="horz" lIns="91440" tIns="45720" rIns="91440" bIns="45720" rtlCol="0" anchor="b">
            <a:normAutofit/>
          </a:bodyPr>
          <a:lstStyle/>
          <a:p>
            <a:pPr algn="ctr"/>
            <a:r>
              <a:rPr lang="en-US" sz="2800" b="1" dirty="0">
                <a:solidFill>
                  <a:srgbClr val="0070C0"/>
                </a:solidFill>
              </a:rPr>
              <a:t>Log(Sale Price)</a:t>
            </a:r>
          </a:p>
        </p:txBody>
      </p:sp>
    </p:spTree>
    <p:extLst>
      <p:ext uri="{BB962C8B-B14F-4D97-AF65-F5344CB8AC3E}">
        <p14:creationId xmlns:p14="http://schemas.microsoft.com/office/powerpoint/2010/main" val="129418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high confidence">
            <a:extLst>
              <a:ext uri="{FF2B5EF4-FFF2-40B4-BE49-F238E27FC236}">
                <a16:creationId xmlns:a16="http://schemas.microsoft.com/office/drawing/2014/main" id="{D985FBC2-5B70-4D7E-BE1D-33083E56D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70" y="158722"/>
            <a:ext cx="10188992" cy="6792661"/>
          </a:xfrm>
          <a:prstGeom prst="rect">
            <a:avLst/>
          </a:prstGeom>
        </p:spPr>
      </p:pic>
      <p:sp>
        <p:nvSpPr>
          <p:cNvPr id="2" name="Title 1">
            <a:extLst>
              <a:ext uri="{FF2B5EF4-FFF2-40B4-BE49-F238E27FC236}">
                <a16:creationId xmlns:a16="http://schemas.microsoft.com/office/drawing/2014/main" id="{BE0ADD0F-3210-44C1-B44C-277EEC38C81B}"/>
              </a:ext>
            </a:extLst>
          </p:cNvPr>
          <p:cNvSpPr>
            <a:spLocks noGrp="1"/>
          </p:cNvSpPr>
          <p:nvPr>
            <p:ph type="title"/>
          </p:nvPr>
        </p:nvSpPr>
        <p:spPr>
          <a:xfrm>
            <a:off x="397565" y="260351"/>
            <a:ext cx="11522765" cy="335997"/>
          </a:xfrm>
          <a:solidFill>
            <a:schemeClr val="bg2"/>
          </a:solidFill>
        </p:spPr>
        <p:txBody>
          <a:bodyPr>
            <a:normAutofit fontScale="90000"/>
          </a:bodyPr>
          <a:lstStyle/>
          <a:p>
            <a:r>
              <a:rPr lang="en-US" sz="3600" dirty="0">
                <a:solidFill>
                  <a:srgbClr val="0070C0"/>
                </a:solidFill>
              </a:rPr>
              <a:t>Correlation</a:t>
            </a:r>
          </a:p>
        </p:txBody>
      </p:sp>
      <p:graphicFrame>
        <p:nvGraphicFramePr>
          <p:cNvPr id="3" name="Content Placeholder 2">
            <a:extLst>
              <a:ext uri="{FF2B5EF4-FFF2-40B4-BE49-F238E27FC236}">
                <a16:creationId xmlns:a16="http://schemas.microsoft.com/office/drawing/2014/main" id="{57E1E8DC-3345-4ED5-B81D-74F303DC0B8D}"/>
              </a:ext>
            </a:extLst>
          </p:cNvPr>
          <p:cNvGraphicFramePr>
            <a:graphicFrameLocks noGrp="1"/>
          </p:cNvGraphicFramePr>
          <p:nvPr>
            <p:ph idx="1"/>
            <p:extLst>
              <p:ext uri="{D42A27DB-BD31-4B8C-83A1-F6EECF244321}">
                <p14:modId xmlns:p14="http://schemas.microsoft.com/office/powerpoint/2010/main" val="1093707809"/>
              </p:ext>
            </p:extLst>
          </p:nvPr>
        </p:nvGraphicFramePr>
        <p:xfrm>
          <a:off x="7350746" y="947254"/>
          <a:ext cx="3741738" cy="2595880"/>
        </p:xfrm>
        <a:graphic>
          <a:graphicData uri="http://schemas.openxmlformats.org/drawingml/2006/table">
            <a:tbl>
              <a:tblPr firstRow="1" bandRow="1">
                <a:tableStyleId>{5C22544A-7EE6-4342-B048-85BDC9FD1C3A}</a:tableStyleId>
              </a:tblPr>
              <a:tblGrid>
                <a:gridCol w="1870869">
                  <a:extLst>
                    <a:ext uri="{9D8B030D-6E8A-4147-A177-3AD203B41FA5}">
                      <a16:colId xmlns:a16="http://schemas.microsoft.com/office/drawing/2014/main" val="1721883757"/>
                    </a:ext>
                  </a:extLst>
                </a:gridCol>
                <a:gridCol w="1870869">
                  <a:extLst>
                    <a:ext uri="{9D8B030D-6E8A-4147-A177-3AD203B41FA5}">
                      <a16:colId xmlns:a16="http://schemas.microsoft.com/office/drawing/2014/main" val="1868845708"/>
                    </a:ext>
                  </a:extLst>
                </a:gridCol>
              </a:tblGrid>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172977175"/>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261912333"/>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14415115"/>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134338204"/>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54385796"/>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04910758"/>
                  </a:ext>
                </a:extLst>
              </a:tr>
              <a:tr h="370840">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1363502775"/>
                  </a:ext>
                </a:extLst>
              </a:tr>
            </a:tbl>
          </a:graphicData>
        </a:graphic>
      </p:graphicFrame>
      <p:graphicFrame>
        <p:nvGraphicFramePr>
          <p:cNvPr id="9" name="Table 8">
            <a:extLst>
              <a:ext uri="{FF2B5EF4-FFF2-40B4-BE49-F238E27FC236}">
                <a16:creationId xmlns:a16="http://schemas.microsoft.com/office/drawing/2014/main" id="{BAE5ACAC-2FA0-4BD0-B100-1746EDBD8CFA}"/>
              </a:ext>
            </a:extLst>
          </p:cNvPr>
          <p:cNvGraphicFramePr>
            <a:graphicFrameLocks noGrp="1"/>
          </p:cNvGraphicFramePr>
          <p:nvPr>
            <p:extLst>
              <p:ext uri="{D42A27DB-BD31-4B8C-83A1-F6EECF244321}">
                <p14:modId xmlns:p14="http://schemas.microsoft.com/office/powerpoint/2010/main" val="411488945"/>
              </p:ext>
            </p:extLst>
          </p:nvPr>
        </p:nvGraphicFramePr>
        <p:xfrm>
          <a:off x="7856329" y="1152056"/>
          <a:ext cx="2877931" cy="1763419"/>
        </p:xfrm>
        <a:graphic>
          <a:graphicData uri="http://schemas.openxmlformats.org/drawingml/2006/table">
            <a:tbl>
              <a:tblPr firstRow="1" bandRow="1">
                <a:tableStyleId>{5C22544A-7EE6-4342-B048-85BDC9FD1C3A}</a:tableStyleId>
              </a:tblPr>
              <a:tblGrid>
                <a:gridCol w="1548452">
                  <a:extLst>
                    <a:ext uri="{9D8B030D-6E8A-4147-A177-3AD203B41FA5}">
                      <a16:colId xmlns:a16="http://schemas.microsoft.com/office/drawing/2014/main" val="2337044355"/>
                    </a:ext>
                  </a:extLst>
                </a:gridCol>
                <a:gridCol w="1329479">
                  <a:extLst>
                    <a:ext uri="{9D8B030D-6E8A-4147-A177-3AD203B41FA5}">
                      <a16:colId xmlns:a16="http://schemas.microsoft.com/office/drawing/2014/main" val="3466680242"/>
                    </a:ext>
                  </a:extLst>
                </a:gridCol>
              </a:tblGrid>
              <a:tr h="251917">
                <a:tc>
                  <a:txBody>
                    <a:bodyPr/>
                    <a:lstStyle/>
                    <a:p>
                      <a:pPr algn="ctr" rtl="0" fontAlgn="ctr"/>
                      <a:r>
                        <a:rPr lang="en-US" sz="900" u="none" strike="noStrike" dirty="0">
                          <a:effectLst/>
                        </a:rPr>
                        <a:t>Variables</a:t>
                      </a:r>
                      <a:endParaRPr lang="en-US" sz="9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Variance</a:t>
                      </a:r>
                      <a:endParaRPr lang="en-US" sz="9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7351696"/>
                  </a:ext>
                </a:extLst>
              </a:tr>
              <a:tr h="251917">
                <a:tc>
                  <a:txBody>
                    <a:bodyPr/>
                    <a:lstStyle/>
                    <a:p>
                      <a:pPr algn="l" rtl="0" fontAlgn="ctr"/>
                      <a:r>
                        <a:rPr lang="en-US" sz="900" u="none" strike="noStrike">
                          <a:effectLst/>
                        </a:rPr>
                        <a:t>overallqual</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0.79</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43224245"/>
                  </a:ext>
                </a:extLst>
              </a:tr>
              <a:tr h="251917">
                <a:tc>
                  <a:txBody>
                    <a:bodyPr/>
                    <a:lstStyle/>
                    <a:p>
                      <a:pPr algn="l" rtl="0" fontAlgn="ctr"/>
                      <a:r>
                        <a:rPr lang="en-US" sz="900" u="none" strike="noStrike">
                          <a:effectLst/>
                        </a:rPr>
                        <a:t>Totalbsmtsf</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0.61</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21982694"/>
                  </a:ext>
                </a:extLst>
              </a:tr>
              <a:tr h="251917">
                <a:tc>
                  <a:txBody>
                    <a:bodyPr/>
                    <a:lstStyle/>
                    <a:p>
                      <a:pPr algn="l" rtl="0" fontAlgn="ctr"/>
                      <a:r>
                        <a:rPr lang="en-US" sz="900" u="none" strike="noStrike">
                          <a:effectLst/>
                        </a:rPr>
                        <a:t>1stflrsf</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dirty="0">
                          <a:effectLst/>
                        </a:rPr>
                        <a:t>0.61</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65167017"/>
                  </a:ext>
                </a:extLst>
              </a:tr>
              <a:tr h="251917">
                <a:tc>
                  <a:txBody>
                    <a:bodyPr/>
                    <a:lstStyle/>
                    <a:p>
                      <a:pPr algn="l" rtl="0" fontAlgn="ctr"/>
                      <a:r>
                        <a:rPr lang="en-US" sz="900" u="none" strike="noStrike">
                          <a:effectLst/>
                        </a:rPr>
                        <a:t>Grlivearea</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0.71</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06618317"/>
                  </a:ext>
                </a:extLst>
              </a:tr>
              <a:tr h="251917">
                <a:tc>
                  <a:txBody>
                    <a:bodyPr/>
                    <a:lstStyle/>
                    <a:p>
                      <a:pPr algn="l" rtl="0" fontAlgn="ctr"/>
                      <a:r>
                        <a:rPr lang="en-US" sz="900" u="none" strike="noStrike">
                          <a:effectLst/>
                        </a:rPr>
                        <a:t>Garagecars</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69494319"/>
                  </a:ext>
                </a:extLst>
              </a:tr>
              <a:tr h="251917">
                <a:tc>
                  <a:txBody>
                    <a:bodyPr/>
                    <a:lstStyle/>
                    <a:p>
                      <a:pPr algn="l" rtl="0" fontAlgn="ctr"/>
                      <a:r>
                        <a:rPr lang="en-US" sz="900" u="none" strike="noStrike">
                          <a:effectLst/>
                        </a:rPr>
                        <a:t>Garagearea</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dirty="0">
                          <a:effectLst/>
                        </a:rPr>
                        <a:t>0.62</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47152244"/>
                  </a:ext>
                </a:extLst>
              </a:tr>
            </a:tbl>
          </a:graphicData>
        </a:graphic>
      </p:graphicFrame>
    </p:spTree>
    <p:extLst>
      <p:ext uri="{BB962C8B-B14F-4D97-AF65-F5344CB8AC3E}">
        <p14:creationId xmlns:p14="http://schemas.microsoft.com/office/powerpoint/2010/main" val="565979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691</Words>
  <Application>Microsoft Office PowerPoint</Application>
  <PresentationFormat>Widescreen</PresentationFormat>
  <Paragraphs>140</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Brush Script MT</vt:lpstr>
      <vt:lpstr>Calibri</vt:lpstr>
      <vt:lpstr>Calibri Light</vt:lpstr>
      <vt:lpstr>Georgia</vt:lpstr>
      <vt:lpstr>Lucida Console</vt:lpstr>
      <vt:lpstr>Mangal</vt:lpstr>
      <vt:lpstr>MV Boli</vt:lpstr>
      <vt:lpstr>Wingdings</vt:lpstr>
      <vt:lpstr>Office Theme</vt:lpstr>
      <vt:lpstr>Hou$e Price$</vt:lpstr>
      <vt:lpstr>Agenda</vt:lpstr>
      <vt:lpstr>PowerPoint Presentation</vt:lpstr>
      <vt:lpstr>Data Exploration</vt:lpstr>
      <vt:lpstr> What factors do we believe to influence house prices? </vt:lpstr>
      <vt:lpstr>Univariate Analysis</vt:lpstr>
      <vt:lpstr>Qualitative vs Sale Price</vt:lpstr>
      <vt:lpstr>Log(Sale Price)</vt:lpstr>
      <vt:lpstr>Correlation</vt:lpstr>
      <vt:lpstr>Overall Quality &amp; Garage</vt:lpstr>
      <vt:lpstr>Data Pre-processing I thought I told you to clean the basement!</vt:lpstr>
      <vt:lpstr>Missing Values</vt:lpstr>
      <vt:lpstr>Missing Values</vt:lpstr>
      <vt:lpstr>Mice Imputations</vt:lpstr>
      <vt:lpstr>Pre-Processing</vt:lpstr>
      <vt:lpstr>Pre-Processing</vt:lpstr>
      <vt:lpstr>Features Engineering ‘If you torture the data enough, it will always confess’   - Ronald Coase, British Economist  </vt:lpstr>
      <vt:lpstr>Ames, IA Neighborhood</vt:lpstr>
      <vt:lpstr>PowerPoint Presentation</vt:lpstr>
      <vt:lpstr>PowerPoint Presentation</vt:lpstr>
      <vt:lpstr>PCA – Component Analysis</vt:lpstr>
      <vt:lpstr>Case-Shiller Ames Housing Index</vt:lpstr>
      <vt:lpstr>Decision Tree for Variable Selection</vt:lpstr>
      <vt:lpstr>PowerPoint Presentation</vt:lpstr>
      <vt:lpstr>Multiple Linear Regression</vt:lpstr>
      <vt:lpstr>Summary Statistics</vt:lpstr>
      <vt:lpstr>PowerPoint Presentation</vt:lpstr>
      <vt:lpstr>Constant Variance</vt:lpstr>
      <vt:lpstr>Normality</vt:lpstr>
      <vt:lpstr>Independent Error</vt:lpstr>
      <vt:lpstr>Residuals and Leverage</vt:lpstr>
      <vt:lpstr>Cross Validation</vt:lpstr>
      <vt:lpstr>PowerPoint Presentation</vt:lpstr>
      <vt:lpstr>Analysis, Conclusions and Considerations</vt:lpstr>
      <vt:lpstr>Extracting Additional Value from the Models</vt:lpstr>
      <vt:lpstr>Statistically supported conclusions</vt:lpstr>
      <vt:lpstr>Flip or Flop – Investment opportunities by renovating?</vt:lpstr>
      <vt:lpstr>Thank You!</vt:lpstr>
      <vt:lpstr>Appendix-1</vt:lpstr>
      <vt:lpstr>Appendix-2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Prices</dc:title>
  <dc:creator>Lalith S</dc:creator>
  <cp:lastModifiedBy>Lalith S</cp:lastModifiedBy>
  <cp:revision>205</cp:revision>
  <dcterms:created xsi:type="dcterms:W3CDTF">2017-11-10T02:19:48Z</dcterms:created>
  <dcterms:modified xsi:type="dcterms:W3CDTF">2017-11-13T14:08:04Z</dcterms:modified>
</cp:coreProperties>
</file>